
<file path=[Content_Types].xml><?xml version="1.0" encoding="utf-8"?>
<Types xmlns="http://schemas.openxmlformats.org/package/2006/content-types">
  <Default Extension="png" ContentType="image/png"/>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15.xml" ContentType="application/vnd.openxmlformats-officedocument.drawingml.diagramColors+xml"/>
  <Override PartName="/ppt/diagrams/colors16.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15.xml" ContentType="application/vnd.openxmlformats-officedocument.drawingml.diagramData+xml"/>
  <Override PartName="/ppt/diagrams/data16.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15.xml" ContentType="application/vnd.ms-office.drawingml.diagramDrawing+xml"/>
  <Override PartName="/ppt/diagrams/drawing16.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15.xml" ContentType="application/vnd.openxmlformats-officedocument.drawingml.diagramLayout+xml"/>
  <Override PartName="/ppt/diagrams/layout16.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15.xml" ContentType="application/vnd.openxmlformats-officedocument.drawingml.diagramStyle+xml"/>
  <Override PartName="/ppt/diagrams/quickStyle16.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368" r:id="rId5"/>
    <p:sldId id="369" r:id="rId6"/>
    <p:sldId id="262" r:id="rId7"/>
    <p:sldId id="365" r:id="rId8"/>
    <p:sldId id="265" r:id="rId9"/>
    <p:sldId id="274" r:id="rId10"/>
    <p:sldId id="275" r:id="rId11"/>
    <p:sldId id="269" r:id="rId12"/>
    <p:sldId id="263" r:id="rId13"/>
    <p:sldId id="264" r:id="rId14"/>
    <p:sldId id="270" r:id="rId15"/>
    <p:sldId id="267" r:id="rId16"/>
    <p:sldId id="268" r:id="rId17"/>
    <p:sldId id="271" r:id="rId18"/>
    <p:sldId id="273" r:id="rId19"/>
    <p:sldId id="276" r:id="rId20"/>
    <p:sldId id="278" r:id="rId21"/>
    <p:sldId id="371" r:id="rId22"/>
    <p:sldId id="370" r:id="rId23"/>
    <p:sldId id="280" r:id="rId24"/>
    <p:sldId id="288" r:id="rId25"/>
    <p:sldId id="290" r:id="rId26"/>
    <p:sldId id="289" r:id="rId27"/>
    <p:sldId id="286" r:id="rId28"/>
    <p:sldId id="287" r:id="rId29"/>
    <p:sldId id="279" r:id="rId30"/>
    <p:sldId id="272" r:id="rId31"/>
    <p:sldId id="277" r:id="rId32"/>
    <p:sldId id="366"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55CF063D-1B67-B646-BDB3-054F905F6600}">
          <p14:sldIdLst>
            <p14:sldId id="256"/>
            <p14:sldId id="368"/>
            <p14:sldId id="369"/>
            <p14:sldId id="262"/>
            <p14:sldId id="365"/>
            <p14:sldId id="265"/>
            <p14:sldId id="274"/>
            <p14:sldId id="275"/>
            <p14:sldId id="269"/>
            <p14:sldId id="263"/>
            <p14:sldId id="264"/>
            <p14:sldId id="270"/>
            <p14:sldId id="267"/>
            <p14:sldId id="268"/>
            <p14:sldId id="271"/>
            <p14:sldId id="273"/>
            <p14:sldId id="276"/>
            <p14:sldId id="278"/>
            <p14:sldId id="371"/>
            <p14:sldId id="370"/>
          </p14:sldIdLst>
        </p14:section>
        <p14:section name="小小科学家" id="{603A97F1-18CD-B14C-8139-981021068052}">
          <p14:sldIdLst>
            <p14:sldId id="280"/>
            <p14:sldId id="288"/>
            <p14:sldId id="290"/>
            <p14:sldId id="289"/>
            <p14:sldId id="286"/>
            <p14:sldId id="287"/>
          </p14:sldIdLst>
        </p14:section>
        <p14:section name="文本信息挖掘" id="{1DDD8D60-C62D-0A4D-B507-BFB4878DFBF5}">
          <p14:sldIdLst>
            <p14:sldId id="279"/>
            <p14:sldId id="272"/>
            <p14:sldId id="277"/>
            <p14:sldId id="36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2465"/>
    <a:srgbClr val="EEF8FC"/>
    <a:srgbClr val="C13228"/>
    <a:srgbClr val="9E5A9A"/>
    <a:srgbClr val="9B261E"/>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94118"/>
  </p:normalViewPr>
  <p:slideViewPr>
    <p:cSldViewPr snapToGrid="0" snapToObjects="1">
      <p:cViewPr varScale="1">
        <p:scale>
          <a:sx n="93" d="100"/>
          <a:sy n="93" d="100"/>
        </p:scale>
        <p:origin x="216" y="5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68D2339-D729-3746-BFAD-766C4E113CDE}" type="doc">
      <dgm:prSet loTypeId="urn:microsoft.com/office/officeart/2005/8/layout/process1" loCatId="" qsTypeId="urn:microsoft.com/office/officeart/2005/8/quickstyle/simple1" qsCatId="simple" csTypeId="urn:microsoft.com/office/officeart/2005/8/colors/accent1_2" csCatId="accent1" phldr="1"/>
      <dgm:spPr/>
    </dgm:pt>
    <dgm:pt modelId="{92623222-0CB1-8E4D-AB05-F2664F36A0AB}" type="pres">
      <dgm:prSet presAssocID="{368D2339-D729-3746-BFAD-766C4E113CDE}" presName="Name0" presStyleCnt="0">
        <dgm:presLayoutVars>
          <dgm:dir/>
          <dgm:resizeHandles val="exact"/>
        </dgm:presLayoutVars>
      </dgm:prSet>
      <dgm:spPr/>
    </dgm:pt>
  </dgm:ptLst>
  <dgm:cxnLst>
    <dgm:cxn modelId="{59D962FA-954D-234E-B0FD-6D95256E8FFD}" type="presOf" srcId="{368D2339-D729-3746-BFAD-766C4E113CDE}" destId="{92623222-0CB1-8E4D-AB05-F2664F36A0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svg>
</file>

<file path=ppt/media/image10.png>
</file>

<file path=ppt/media/image11.png>
</file>

<file path=ppt/media/image12.png>
</file>

<file path=ppt/media/image13.jpeg>
</file>

<file path=ppt/media/image14.png>
</file>

<file path=ppt/media/image15.png>
</file>

<file path=ppt/media/image16.png>
</file>

<file path=ppt/media/image17.wdp>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5C5D53-AC6C-BC4E-8B47-D471CD62C38F}"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A0854D-CB69-F442-8427-A3D7B698C867}"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老师们下午好：</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我是2016级</a:t>
            </a:r>
            <a:r>
              <a:rPr lang="en-US" altLang="zh-CN" sz="1200" kern="1200" dirty="0">
                <a:solidFill>
                  <a:schemeClr val="tx1"/>
                </a:solidFill>
                <a:effectLst/>
                <a:latin typeface="+mn-lt"/>
                <a:ea typeface="+mn-ea"/>
                <a:cs typeface="+mn-cs"/>
              </a:rPr>
              <a:t>CAT</a:t>
            </a:r>
            <a:r>
              <a:rPr lang="zh-CN" altLang="zh-CN" sz="1200" kern="1200" dirty="0">
                <a:solidFill>
                  <a:schemeClr val="tx1"/>
                </a:solidFill>
                <a:effectLst/>
                <a:latin typeface="+mn-lt"/>
                <a:ea typeface="+mn-ea"/>
                <a:cs typeface="+mn-cs"/>
              </a:rPr>
              <a:t>专业的学生，</a:t>
            </a:r>
            <a:r>
              <a:rPr lang="zh-CN" altLang="en-US" sz="1200" kern="1200" dirty="0">
                <a:solidFill>
                  <a:schemeClr val="tx1"/>
                </a:solidFill>
                <a:effectLst/>
                <a:latin typeface="+mn-lt"/>
                <a:ea typeface="+mn-ea"/>
                <a:cs typeface="+mn-cs"/>
              </a:rPr>
              <a:t>吴铭英</a:t>
            </a:r>
            <a:r>
              <a:rPr lang="zh-CN" altLang="zh-CN" sz="1200" kern="1200" dirty="0">
                <a:solidFill>
                  <a:schemeClr val="tx1"/>
                </a:solidFill>
                <a:effectLst/>
                <a:latin typeface="+mn-lt"/>
                <a:ea typeface="+mn-ea"/>
                <a:cs typeface="+mn-cs"/>
              </a:rPr>
              <a:t>。我的毕业论文选题是</a:t>
            </a:r>
            <a:r>
              <a:rPr kumimoji="1" lang="zh-CN" altLang="en-US" sz="1200" dirty="0">
                <a:latin typeface="宋体" panose="02010600030101010101" pitchFamily="2" charset="-122"/>
                <a:ea typeface="宋体" panose="02010600030101010101" pitchFamily="2" charset="-122"/>
              </a:rPr>
              <a:t>学习词典中成语例句的用途分类与提取</a:t>
            </a:r>
            <a:r>
              <a:rPr lang="zh-CN"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本论文是在俞敬松老师的指导下完成的。</a:t>
            </a:r>
            <a:endParaRPr lang="en-US" altLang="zh-CN" sz="12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90204" pitchFamily="34" charset="0"/>
              <a:buChar char="•"/>
            </a:pPr>
            <a:r>
              <a:rPr kumimoji="1" lang="zh-CN" altLang="en-US" sz="1200" dirty="0"/>
              <a:t>不要被条条框框限制你的想法</a:t>
            </a:r>
            <a:endParaRPr kumimoji="1" lang="en-US" altLang="zh-CN" sz="1200" dirty="0"/>
          </a:p>
          <a:p>
            <a:pPr marL="285750" indent="-285750">
              <a:buFont typeface="Arial" panose="020B0604020202090204" pitchFamily="34" charset="0"/>
              <a:buChar char="•"/>
            </a:pPr>
            <a:r>
              <a:rPr kumimoji="1" lang="zh-CN" altLang="en-US" sz="1200" dirty="0"/>
              <a:t>要有独立的精神、自由的思想</a:t>
            </a:r>
            <a:endParaRPr kumimoji="1" lang="zh-CN" altLang="en-US" sz="1200" dirty="0"/>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90204" pitchFamily="34" charset="0"/>
              <a:buChar char="•"/>
            </a:pPr>
            <a:r>
              <a:rPr kumimoji="1" lang="zh-CN" altLang="en-US" sz="1200" dirty="0"/>
              <a:t>不要被条条框框限制你的想法</a:t>
            </a:r>
            <a:endParaRPr kumimoji="1" lang="en-US" altLang="zh-CN" sz="1200" dirty="0"/>
          </a:p>
          <a:p>
            <a:pPr marL="285750" indent="-285750">
              <a:buFont typeface="Arial" panose="020B0604020202090204" pitchFamily="34" charset="0"/>
              <a:buChar char="•"/>
            </a:pPr>
            <a:r>
              <a:rPr kumimoji="1" lang="zh-CN" altLang="en-US" sz="1200" dirty="0"/>
              <a:t>要有独立的精神、自由的思想</a:t>
            </a:r>
            <a:endParaRPr kumimoji="1" lang="zh-CN" altLang="en-US" sz="1200" dirty="0"/>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90204" pitchFamily="34" charset="0"/>
              <a:buChar char="•"/>
            </a:pPr>
            <a:r>
              <a:rPr kumimoji="1" lang="zh-CN" altLang="en-US" sz="1200" dirty="0"/>
              <a:t>不要被条条框框限制你的想法</a:t>
            </a:r>
            <a:endParaRPr kumimoji="1" lang="en-US" altLang="zh-CN" sz="1200" dirty="0"/>
          </a:p>
          <a:p>
            <a:pPr marL="285750" indent="-285750">
              <a:buFont typeface="Arial" panose="020B0604020202090204" pitchFamily="34" charset="0"/>
              <a:buChar char="•"/>
            </a:pPr>
            <a:r>
              <a:rPr kumimoji="1" lang="zh-CN" altLang="en-US" sz="1200" dirty="0"/>
              <a:t>要有独立的精神、自由的思想</a:t>
            </a:r>
            <a:endParaRPr kumimoji="1" lang="zh-CN" altLang="en-US" sz="1200" dirty="0"/>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下面我将从以下几个方面向老师们介绍我的论文主要内容。</a:t>
            </a:r>
            <a:r>
              <a:rPr lang="zh-CN" altLang="en-US" sz="1200" kern="1200" dirty="0">
                <a:solidFill>
                  <a:schemeClr val="tx1"/>
                </a:solidFill>
                <a:effectLst/>
                <a:latin typeface="+mn-lt"/>
                <a:ea typeface="+mn-ea"/>
                <a:cs typeface="+mn-cs"/>
              </a:rPr>
              <a:t>由侧边栏的五个部分组成。第一部分是研究背景，背景一是本研究隶属于</a:t>
            </a:r>
            <a:r>
              <a:rPr lang="zh-CN" altLang="en-US" sz="1200" dirty="0">
                <a:latin typeface="宋体" panose="02010600030101010101" pitchFamily="2" charset="-122"/>
                <a:ea typeface="宋体" panose="02010600030101010101" pitchFamily="2" charset="-122"/>
              </a:rPr>
              <a:t>社科院语言研究所词典编纂相关课题；</a:t>
            </a:r>
            <a:r>
              <a:rPr lang="zh-CN" altLang="en-US" sz="1200" kern="1200" dirty="0">
                <a:solidFill>
                  <a:schemeClr val="tx1"/>
                </a:solidFill>
                <a:effectLst/>
                <a:latin typeface="+mn-lt"/>
                <a:ea typeface="+mn-ea"/>
                <a:cs typeface="+mn-cs"/>
              </a:rPr>
              <a:t>背景二是语言背景，即成语在日常语言环境中使用频次较高，而例句作为语言学习的重要组成部分，对它的研究很有价值。当前，已有辞典中的例句仍存在较大问题，其中突出的问题包括义项不匹配和例句缺失或不当。</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latin typeface="宋体" panose="02010600030101010101" pitchFamily="2" charset="-122"/>
              <a:ea typeface="宋体" panose="02010600030101010101" pitchFamily="2" charset="-122"/>
            </a:endParaRPr>
          </a:p>
          <a:p>
            <a:r>
              <a:rPr lang="zh-CN" altLang="en-US" sz="1200" kern="1200" dirty="0">
                <a:solidFill>
                  <a:schemeClr val="tx1"/>
                </a:solidFill>
                <a:effectLst/>
                <a:latin typeface="+mn-lt"/>
                <a:ea typeface="+mn-ea"/>
                <a:cs typeface="+mn-cs"/>
              </a:rPr>
              <a:t>本文针对以上问题展开了相关的研究，并提供相应的解决方案，可概括为一个目的两个方案</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最终的目的是</a:t>
            </a:r>
            <a:r>
              <a:rPr lang="zh-CN" altLang="zh-CN" sz="1200" dirty="0">
                <a:solidFill>
                  <a:prstClr val="black">
                    <a:hueOff val="0"/>
                    <a:satOff val="0"/>
                    <a:lumOff val="0"/>
                    <a:alphaOff val="0"/>
                  </a:prstClr>
                </a:solidFill>
                <a:latin typeface="宋体" panose="02010600030101010101" pitchFamily="2" charset="-122"/>
                <a:ea typeface="宋体" panose="02010600030101010101" pitchFamily="2" charset="-122"/>
              </a:rPr>
              <a:t>提高成语词典编纂效率和质量</a:t>
            </a:r>
            <a:r>
              <a:rPr lang="zh-CN" altLang="en-US" sz="1200" dirty="0">
                <a:solidFill>
                  <a:prstClr val="black">
                    <a:hueOff val="0"/>
                    <a:satOff val="0"/>
                    <a:lumOff val="0"/>
                    <a:alphaOff val="0"/>
                  </a:prstClr>
                </a:solidFill>
                <a:latin typeface="宋体" panose="02010600030101010101" pitchFamily="2" charset="-122"/>
                <a:ea typeface="宋体" panose="02010600030101010101" pitchFamily="2" charset="-122"/>
              </a:rPr>
              <a:t>；</a:t>
            </a:r>
            <a:endParaRPr lang="en-US" altLang="zh-CN" sz="1200" dirty="0">
              <a:solidFill>
                <a:prstClr val="black">
                  <a:hueOff val="0"/>
                  <a:satOff val="0"/>
                  <a:lumOff val="0"/>
                  <a:alphaOff val="0"/>
                </a:prstClr>
              </a:solidFill>
              <a:latin typeface="宋体" panose="02010600030101010101" pitchFamily="2" charset="-122"/>
              <a:ea typeface="宋体" panose="02010600030101010101" pitchFamily="2" charset="-122"/>
            </a:endParaRPr>
          </a:p>
          <a:p>
            <a:endPar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endParaRPr>
          </a:p>
          <a:p>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如何提高，即通过方案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1</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的词义归纳方法和方案</a:t>
            </a:r>
            <a:r>
              <a:rPr lang="en-US" altLang="zh-CN"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2</a:t>
            </a:r>
            <a:r>
              <a:rPr lang="zh-CN" altLang="en-US" sz="1200" kern="1200" dirty="0">
                <a:solidFill>
                  <a:prstClr val="black">
                    <a:hueOff val="0"/>
                    <a:satOff val="0"/>
                    <a:lumOff val="0"/>
                    <a:alphaOff val="0"/>
                  </a:prstClr>
                </a:solidFill>
                <a:effectLst/>
                <a:latin typeface="宋体" panose="02010600030101010101" pitchFamily="2" charset="-122"/>
                <a:ea typeface="宋体" panose="02010600030101010101" pitchFamily="2" charset="-122"/>
                <a:cs typeface="+mn-cs"/>
              </a:rPr>
              <a:t>的成语优质例句设计，辅助词典编者筛选例句，从而提高编纂效率和质量。</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7A0854D-CB69-F442-8427-A3D7B698C867}" type="slidenum">
              <a:rPr kumimoji="1" lang="zh-CN" altLang="en-US"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endParaRPr kumimoji="1" lang="zh-CN" altLang="en-US"/>
          </a:p>
        </p:txBody>
      </p:sp>
      <p:sp>
        <p:nvSpPr>
          <p:cNvPr id="4" name="日期占位符 3"/>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6BD4C8D1-2A25-754F-84F3-059C8CFEEC8D}"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EF63B1DB-D72F-BD41-B7FA-C0520EB70B95}" type="slidenum">
              <a:rPr kumimoji="1" lang="zh-CN" altLang="en-US" smtClean="0"/>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D4C8D1-2A25-754F-84F3-059C8CFEEC8D}" type="datetimeFigureOut">
              <a:rPr kumimoji="1" lang="zh-CN" altLang="en-US" smtClean="0"/>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63B1DB-D72F-BD41-B7FA-C0520EB70B95}"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1.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hyperlink" Target="https://study.163.com/curricula/cs.htm" TargetMode="External"/><Relationship Id="rId8" Type="http://schemas.openxmlformats.org/officeDocument/2006/relationships/image" Target="../media/image14.png"/><Relationship Id="rId7" Type="http://schemas.openxmlformats.org/officeDocument/2006/relationships/image" Target="../media/image7.png"/><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3" Type="http://schemas.openxmlformats.org/officeDocument/2006/relationships/diagramLayout" Target="../diagrams/layout6.xml"/><Relationship Id="rId2" Type="http://schemas.openxmlformats.org/officeDocument/2006/relationships/diagramData" Target="../diagrams/data6.xml"/><Relationship Id="rId11" Type="http://schemas.openxmlformats.org/officeDocument/2006/relationships/notesSlide" Target="../notesSlides/notesSlide7.xml"/><Relationship Id="rId10" Type="http://schemas.openxmlformats.org/officeDocument/2006/relationships/slideLayout" Target="../slideLayouts/slideLayout7.xml"/><Relationship Id="rId1" Type="http://schemas.openxmlformats.org/officeDocument/2006/relationships/slide" Target="slide8.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hyperlink" Target="https://eecs.pku.edu.cn/info/1056/1776.htm" TargetMode="External"/><Relationship Id="rId7" Type="http://schemas.openxmlformats.org/officeDocument/2006/relationships/image" Target="../media/image7.png"/><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 Id="rId3" Type="http://schemas.openxmlformats.org/officeDocument/2006/relationships/diagramLayout" Target="../diagrams/layout7.xml"/><Relationship Id="rId2" Type="http://schemas.openxmlformats.org/officeDocument/2006/relationships/diagramData" Target="../diagrams/data7.xml"/><Relationship Id="rId10" Type="http://schemas.openxmlformats.org/officeDocument/2006/relationships/notesSlide" Target="../notesSlides/notesSlide8.xml"/><Relationship Id="rId1" Type="http://schemas.openxmlformats.org/officeDocument/2006/relationships/slide" Target="slide8.xml"/></Relationships>
</file>

<file path=ppt/slides/_rels/slide12.xml.rels><?xml version="1.0" encoding="UTF-8" standalone="yes"?>
<Relationships xmlns="http://schemas.openxmlformats.org/package/2006/relationships"><Relationship Id="rId9" Type="http://schemas.openxmlformats.org/officeDocument/2006/relationships/tags" Target="../tags/tag1.xml"/><Relationship Id="rId8" Type="http://schemas.openxmlformats.org/officeDocument/2006/relationships/image" Target="../media/image15.png"/><Relationship Id="rId7" Type="http://schemas.openxmlformats.org/officeDocument/2006/relationships/image" Target="../media/image7.png"/><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 Id="rId3" Type="http://schemas.openxmlformats.org/officeDocument/2006/relationships/diagramLayout" Target="../diagrams/layout8.xml"/><Relationship Id="rId2" Type="http://schemas.openxmlformats.org/officeDocument/2006/relationships/diagramData" Target="../diagrams/data8.xml"/><Relationship Id="rId11" Type="http://schemas.openxmlformats.org/officeDocument/2006/relationships/notesSlide" Target="../notesSlides/notesSlide9.xml"/><Relationship Id="rId10" Type="http://schemas.openxmlformats.org/officeDocument/2006/relationships/slideLayout" Target="../slideLayouts/slideLayout7.xml"/><Relationship Id="rId1" Type="http://schemas.openxmlformats.org/officeDocument/2006/relationships/slide" Target="slide8.xml"/></Relationships>
</file>

<file path=ppt/slides/_rels/slide13.xml.rels><?xml version="1.0" encoding="UTF-8" standalone="yes"?>
<Relationships xmlns="http://schemas.openxmlformats.org/package/2006/relationships"><Relationship Id="rId9" Type="http://schemas.microsoft.com/office/2007/relationships/hdphoto" Target="../media/image17.wdp"/><Relationship Id="rId8" Type="http://schemas.openxmlformats.org/officeDocument/2006/relationships/image" Target="../media/image16.png"/><Relationship Id="rId7" Type="http://schemas.openxmlformats.org/officeDocument/2006/relationships/image" Target="../media/image7.png"/><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 Id="rId3" Type="http://schemas.openxmlformats.org/officeDocument/2006/relationships/diagramLayout" Target="../diagrams/layout9.xml"/><Relationship Id="rId2" Type="http://schemas.openxmlformats.org/officeDocument/2006/relationships/diagramData" Target="../diagrams/data9.xml"/><Relationship Id="rId11" Type="http://schemas.openxmlformats.org/officeDocument/2006/relationships/notesSlide" Target="../notesSlides/notesSlide10.xml"/><Relationship Id="rId10" Type="http://schemas.openxmlformats.org/officeDocument/2006/relationships/slideLayout" Target="../slideLayouts/slideLayout7.xml"/><Relationship Id="rId1" Type="http://schemas.openxmlformats.org/officeDocument/2006/relationships/slide" Target="slide8.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8.png"/><Relationship Id="rId7" Type="http://schemas.openxmlformats.org/officeDocument/2006/relationships/image" Target="../media/image7.png"/><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 Id="rId3" Type="http://schemas.openxmlformats.org/officeDocument/2006/relationships/diagramLayout" Target="../diagrams/layout10.xml"/><Relationship Id="rId2" Type="http://schemas.openxmlformats.org/officeDocument/2006/relationships/diagramData" Target="../diagrams/data10.xml"/><Relationship Id="rId10" Type="http://schemas.openxmlformats.org/officeDocument/2006/relationships/notesSlide" Target="../notesSlides/notesSlide11.xml"/><Relationship Id="rId1" Type="http://schemas.openxmlformats.org/officeDocument/2006/relationships/slide" Target="slide8.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9.png"/><Relationship Id="rId7" Type="http://schemas.openxmlformats.org/officeDocument/2006/relationships/image" Target="../media/image7.png"/><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 Id="rId3" Type="http://schemas.openxmlformats.org/officeDocument/2006/relationships/diagramLayout" Target="../diagrams/layout11.xml"/><Relationship Id="rId2" Type="http://schemas.openxmlformats.org/officeDocument/2006/relationships/diagramData" Target="../diagrams/data11.xml"/><Relationship Id="rId10" Type="http://schemas.openxmlformats.org/officeDocument/2006/relationships/notesSlide" Target="../notesSlides/notesSlide12.xml"/><Relationship Id="rId1" Type="http://schemas.openxmlformats.org/officeDocument/2006/relationships/slide" Target="slide8.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20.png"/><Relationship Id="rId7" Type="http://schemas.openxmlformats.org/officeDocument/2006/relationships/image" Target="../media/image7.png"/><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 Id="rId3" Type="http://schemas.openxmlformats.org/officeDocument/2006/relationships/diagramLayout" Target="../diagrams/layout12.xml"/><Relationship Id="rId2" Type="http://schemas.openxmlformats.org/officeDocument/2006/relationships/diagramData" Target="../diagrams/data12.xml"/><Relationship Id="rId10" Type="http://schemas.openxmlformats.org/officeDocument/2006/relationships/notesSlide" Target="../notesSlides/notesSlide13.xml"/><Relationship Id="rId1" Type="http://schemas.openxmlformats.org/officeDocument/2006/relationships/slide" Target="slide8.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21.png"/><Relationship Id="rId7" Type="http://schemas.openxmlformats.org/officeDocument/2006/relationships/image" Target="../media/image7.png"/><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 Id="rId3" Type="http://schemas.openxmlformats.org/officeDocument/2006/relationships/diagramLayout" Target="../diagrams/layout13.xml"/><Relationship Id="rId2" Type="http://schemas.openxmlformats.org/officeDocument/2006/relationships/diagramData" Target="../diagrams/data13.xml"/><Relationship Id="rId10" Type="http://schemas.openxmlformats.org/officeDocument/2006/relationships/notesSlide" Target="../notesSlides/notesSlide14.xml"/><Relationship Id="rId1" Type="http://schemas.openxmlformats.org/officeDocument/2006/relationships/slide" Target="slide8.xml"/></Relationships>
</file>

<file path=ppt/slides/_rels/slide18.xml.rels><?xml version="1.0" encoding="UTF-8" standalone="yes"?>
<Relationships xmlns="http://schemas.openxmlformats.org/package/2006/relationships"><Relationship Id="rId9" Type="http://schemas.openxmlformats.org/officeDocument/2006/relationships/image" Target="../media/image25.png"/><Relationship Id="rId8" Type="http://schemas.openxmlformats.org/officeDocument/2006/relationships/slide" Target="slide20.xml"/><Relationship Id="rId7" Type="http://schemas.openxmlformats.org/officeDocument/2006/relationships/image" Target="../media/image24.png"/><Relationship Id="rId6" Type="http://schemas.openxmlformats.org/officeDocument/2006/relationships/slide" Target="slide21.xml"/><Relationship Id="rId5" Type="http://schemas.openxmlformats.org/officeDocument/2006/relationships/image" Target="../media/image23.png"/><Relationship Id="rId4" Type="http://schemas.openxmlformats.org/officeDocument/2006/relationships/slide" Target="slide27.xml"/><Relationship Id="rId3" Type="http://schemas.openxmlformats.org/officeDocument/2006/relationships/image" Target="../media/image22.jpeg"/><Relationship Id="rId2" Type="http://schemas.openxmlformats.org/officeDocument/2006/relationships/image" Target="../media/image7.png"/><Relationship Id="rId13" Type="http://schemas.openxmlformats.org/officeDocument/2006/relationships/notesSlide" Target="../notesSlides/notesSlide15.xml"/><Relationship Id="rId12" Type="http://schemas.openxmlformats.org/officeDocument/2006/relationships/slideLayout" Target="../slideLayouts/slideLayout7.xml"/><Relationship Id="rId11" Type="http://schemas.openxmlformats.org/officeDocument/2006/relationships/image" Target="../media/image26.png"/><Relationship Id="rId10" Type="http://schemas.openxmlformats.org/officeDocument/2006/relationships/slide" Target="slide19.xml"/><Relationship Id="rId1" Type="http://schemas.openxmlformats.org/officeDocument/2006/relationships/slide" Target="slide8.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7.xml"/><Relationship Id="rId3" Type="http://schemas.openxmlformats.org/officeDocument/2006/relationships/image" Target="../media/image27.png"/><Relationship Id="rId2" Type="http://schemas.openxmlformats.org/officeDocument/2006/relationships/image" Target="../media/image7.png"/><Relationship Id="rId1" Type="http://schemas.openxmlformats.org/officeDocument/2006/relationships/slide" Target="slide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image" Target="../media/image28.png"/><Relationship Id="rId2" Type="http://schemas.openxmlformats.org/officeDocument/2006/relationships/image" Target="../media/image7.png"/><Relationship Id="rId1" Type="http://schemas.openxmlformats.org/officeDocument/2006/relationships/slide" Target="slide8.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image" Target="../media/image29.jpeg"/><Relationship Id="rId2" Type="http://schemas.openxmlformats.org/officeDocument/2006/relationships/image" Target="../media/image7.png"/><Relationship Id="rId1" Type="http://schemas.openxmlformats.org/officeDocument/2006/relationships/slide" Target="slide8.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7.xml"/><Relationship Id="rId2" Type="http://schemas.openxmlformats.org/officeDocument/2006/relationships/image" Target="../media/image30.jpeg"/><Relationship Id="rId1" Type="http://schemas.openxmlformats.org/officeDocument/2006/relationships/slide" Target="slide8.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7.xml"/><Relationship Id="rId2" Type="http://schemas.openxmlformats.org/officeDocument/2006/relationships/image" Target="../media/image31.jpeg"/><Relationship Id="rId1" Type="http://schemas.openxmlformats.org/officeDocument/2006/relationships/slide" Target="slide8.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32.jpeg"/><Relationship Id="rId1" Type="http://schemas.openxmlformats.org/officeDocument/2006/relationships/slide" Target="slide8.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7.xml"/><Relationship Id="rId2" Type="http://schemas.openxmlformats.org/officeDocument/2006/relationships/image" Target="../media/image33.jpeg"/><Relationship Id="rId1" Type="http://schemas.openxmlformats.org/officeDocument/2006/relationships/slide" Target="slide8.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34.jpeg"/><Relationship Id="rId1" Type="http://schemas.openxmlformats.org/officeDocument/2006/relationships/slide" Target="slide8.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slide" Target="slide8.xml"/></Relationships>
</file>

<file path=ppt/slides/_rels/slide28.xml.rels><?xml version="1.0" encoding="UTF-8" standalone="yes"?>
<Relationships xmlns="http://schemas.openxmlformats.org/package/2006/relationships"><Relationship Id="rId9" Type="http://schemas.openxmlformats.org/officeDocument/2006/relationships/notesSlide" Target="../notesSlides/notesSlide25.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 Target="slide8.xml"/></Relationships>
</file>

<file path=ppt/slides/_rels/slide29.xml.rels><?xml version="1.0" encoding="UTF-8" standalone="yes"?>
<Relationships xmlns="http://schemas.openxmlformats.org/package/2006/relationships"><Relationship Id="rId9" Type="http://schemas.openxmlformats.org/officeDocument/2006/relationships/notesSlide" Target="../notesSlides/notesSlide26.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 Target="slide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9" Type="http://schemas.openxmlformats.org/officeDocument/2006/relationships/notesSlide" Target="../notesSlides/notesSlide27.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 Target="slide8.xml"/></Relationships>
</file>

<file path=ppt/slides/_rels/slide4.xml.rels><?xml version="1.0" encoding="UTF-8" standalone="yes"?>
<Relationships xmlns="http://schemas.openxmlformats.org/package/2006/relationships"><Relationship Id="rId9" Type="http://schemas.openxmlformats.org/officeDocument/2006/relationships/hyperlink" Target="https://mp.weixin.qq.com/s?__biz=MzU2Njc5NzI3Mg==&amp;mid=2247484106&amp;idx=1&amp;sn=4ae74369a5ac4e8df90601d3934e93a2&amp;chksm=fca7b47dcbd03d6be72012f71ee9e9db3f0d7647ff0467eb6c8b77142e9f0a2e756127a3e85f&amp;scene=21#wechat_redirect" TargetMode="External"/><Relationship Id="rId8" Type="http://schemas.openxmlformats.org/officeDocument/2006/relationships/hyperlink" Target="https://mp.weixin.qq.com/s/_J2ZZ9gm7QVUkJ9EvJjwRw" TargetMode="External"/><Relationship Id="rId7" Type="http://schemas.openxmlformats.org/officeDocument/2006/relationships/image" Target="../media/image7.png"/><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1" Type="http://schemas.openxmlformats.org/officeDocument/2006/relationships/notesSlide" Target="../notesSlides/notesSlide2.xml"/><Relationship Id="rId10" Type="http://schemas.openxmlformats.org/officeDocument/2006/relationships/slideLayout" Target="../slideLayouts/slideLayout7.xml"/><Relationship Id="rId1" Type="http://schemas.openxmlformats.org/officeDocument/2006/relationships/slide" Target="slide8.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 Target="slide8.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3.jpeg"/><Relationship Id="rId7" Type="http://schemas.openxmlformats.org/officeDocument/2006/relationships/image" Target="../media/image7.png"/><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3" Type="http://schemas.openxmlformats.org/officeDocument/2006/relationships/diagramLayout" Target="../diagrams/layout3.xml"/><Relationship Id="rId2" Type="http://schemas.openxmlformats.org/officeDocument/2006/relationships/diagramData" Target="../diagrams/data3.xml"/><Relationship Id="rId10" Type="http://schemas.openxmlformats.org/officeDocument/2006/relationships/notesSlide" Target="../notesSlides/notesSlide4.xml"/><Relationship Id="rId1" Type="http://schemas.openxmlformats.org/officeDocument/2006/relationships/slide" Target="slide8.xml"/></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 Target="slide8.xml"/></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7.xml"/><Relationship Id="rId7" Type="http://schemas.openxmlformats.org/officeDocument/2006/relationships/image" Target="../media/image7.png"/><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850218"/>
            <a:ext cx="12192000" cy="3128963"/>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4000" dirty="0">
                <a:latin typeface="宋体" panose="02010600030101010101" pitchFamily="2" charset="-122"/>
                <a:ea typeface="宋体" panose="02010600030101010101" pitchFamily="2" charset="-122"/>
              </a:rPr>
              <a:t>信息技术第一课</a:t>
            </a:r>
            <a:endParaRPr kumimoji="1" lang="en-US" altLang="zh-CN" sz="4000" dirty="0">
              <a:latin typeface="宋体" panose="02010600030101010101" pitchFamily="2" charset="-122"/>
              <a:ea typeface="宋体" panose="02010600030101010101" pitchFamily="2" charset="-122"/>
            </a:endParaRPr>
          </a:p>
          <a:p>
            <a:pPr algn="ctr"/>
            <a:r>
              <a:rPr kumimoji="1" lang="en-US" altLang="zh-CN" sz="2000">
                <a:latin typeface="宋体" panose="02010600030101010101" pitchFamily="2" charset="-122"/>
                <a:ea typeface="宋体" panose="02010600030101010101" pitchFamily="2" charset="-122"/>
              </a:rPr>
              <a:t>2021年8</a:t>
            </a:r>
            <a:r>
              <a:rPr kumimoji="1" lang="zh-CN" altLang="en-US" sz="2000">
                <a:latin typeface="宋体" panose="02010600030101010101" pitchFamily="2" charset="-122"/>
                <a:ea typeface="宋体" panose="02010600030101010101" pitchFamily="2" charset="-122"/>
              </a:rPr>
              <a:t>月</a:t>
            </a:r>
            <a:endParaRPr kumimoji="1" lang="zh-CN" altLang="en-US" sz="2000" dirty="0">
              <a:latin typeface="宋体" panose="02010600030101010101" pitchFamily="2" charset="-122"/>
              <a:ea typeface="宋体" panose="02010600030101010101" pitchFamily="2" charset="-122"/>
            </a:endParaRPr>
          </a:p>
        </p:txBody>
      </p:sp>
      <p:pic>
        <p:nvPicPr>
          <p:cNvPr id="8" name="图形 7" descr="学位帽"/>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110950" y="4114800"/>
            <a:ext cx="579120" cy="579120"/>
          </a:xfrm>
          <a:prstGeom prst="rect">
            <a:avLst/>
          </a:prstGeom>
        </p:spPr>
      </p:pic>
      <p:sp>
        <p:nvSpPr>
          <p:cNvPr id="12" name="文本框 11"/>
          <p:cNvSpPr txBox="1"/>
          <p:nvPr/>
        </p:nvSpPr>
        <p:spPr>
          <a:xfrm>
            <a:off x="5705310" y="4219694"/>
            <a:ext cx="1800493" cy="369332"/>
          </a:xfrm>
          <a:prstGeom prst="rect">
            <a:avLst/>
          </a:prstGeom>
          <a:noFill/>
        </p:spPr>
        <p:txBody>
          <a:bodyPr wrap="none" rtlCol="0">
            <a:spAutoFit/>
          </a:bodyPr>
          <a:lstStyle/>
          <a:p>
            <a:r>
              <a:rPr kumimoji="1" lang="zh-CN" altLang="en-US" dirty="0">
                <a:solidFill>
                  <a:schemeClr val="bg1"/>
                </a:solidFill>
                <a:latin typeface="宋体" panose="02010600030101010101" pitchFamily="2" charset="-122"/>
                <a:ea typeface="宋体" panose="02010600030101010101" pitchFamily="2" charset="-122"/>
              </a:rPr>
              <a:t>授课人</a:t>
            </a:r>
            <a:r>
              <a:rPr kumimoji="1" lang="en-US" altLang="zh-CN" dirty="0">
                <a:solidFill>
                  <a:schemeClr val="bg1"/>
                </a:solidFill>
                <a:latin typeface="宋体" panose="02010600030101010101" pitchFamily="2" charset="-122"/>
                <a:ea typeface="宋体" panose="02010600030101010101" pitchFamily="2" charset="-122"/>
              </a:rPr>
              <a:t>: </a:t>
            </a:r>
            <a:r>
              <a:rPr kumimoji="1" lang="zh-CN" altLang="en-US" dirty="0">
                <a:solidFill>
                  <a:schemeClr val="bg1"/>
                </a:solidFill>
                <a:latin typeface="宋体" panose="02010600030101010101" pitchFamily="2" charset="-122"/>
                <a:ea typeface="宋体" panose="02010600030101010101" pitchFamily="2" charset="-122"/>
              </a:rPr>
              <a:t>吴铭英</a:t>
            </a:r>
            <a:endParaRPr kumimoji="1" lang="zh-CN" altLang="en-US" dirty="0">
              <a:solidFill>
                <a:schemeClr val="bg1"/>
              </a:solidFill>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3"/>
          <a:stretch>
            <a:fillRect/>
          </a:stretch>
        </p:blipFill>
        <p:spPr>
          <a:xfrm>
            <a:off x="1" y="46660"/>
            <a:ext cx="5822525" cy="151829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pic>
        <p:nvPicPr>
          <p:cNvPr id="6" name="图片 5"/>
          <p:cNvPicPr>
            <a:picLocks noChangeAspect="1"/>
          </p:cNvPicPr>
          <p:nvPr/>
        </p:nvPicPr>
        <p:blipFill>
          <a:blip r:embed="rId8"/>
          <a:stretch>
            <a:fillRect/>
          </a:stretch>
        </p:blipFill>
        <p:spPr>
          <a:xfrm>
            <a:off x="1720434" y="1052377"/>
            <a:ext cx="10203413" cy="5410901"/>
          </a:xfrm>
          <a:prstGeom prst="rect">
            <a:avLst/>
          </a:prstGeom>
        </p:spPr>
      </p:pic>
      <p:sp>
        <p:nvSpPr>
          <p:cNvPr id="4" name="文本框 3"/>
          <p:cNvSpPr txBox="1"/>
          <p:nvPr/>
        </p:nvSpPr>
        <p:spPr>
          <a:xfrm>
            <a:off x="1762539" y="6481011"/>
            <a:ext cx="9659440" cy="369332"/>
          </a:xfrm>
          <a:prstGeom prst="rect">
            <a:avLst/>
          </a:prstGeom>
          <a:noFill/>
        </p:spPr>
        <p:txBody>
          <a:bodyPr wrap="square" rtlCol="0">
            <a:spAutoFit/>
          </a:bodyPr>
          <a:lstStyle/>
          <a:p>
            <a:r>
              <a:rPr lang="zh-CN" altLang="en-US" dirty="0"/>
              <a:t>顶尖中文大学计算机专业课程体系     </a:t>
            </a:r>
            <a:r>
              <a:rPr lang="en-GB" altLang="zh-CN" dirty="0">
                <a:hlinkClick r:id="rId9"/>
              </a:rPr>
              <a:t>https://study.163.com/curricula/cs.htm</a:t>
            </a:r>
            <a:endParaRPr kumimoji="1" lang="zh-CN" altLang="en-US" dirty="0"/>
          </a:p>
        </p:txBody>
      </p:sp>
      <p:sp>
        <p:nvSpPr>
          <p:cNvPr id="12" name="文本框 11"/>
          <p:cNvSpPr txBox="1"/>
          <p:nvPr/>
        </p:nvSpPr>
        <p:spPr>
          <a:xfrm>
            <a:off x="1762539" y="178146"/>
            <a:ext cx="9659440"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-01</a:t>
            </a:r>
            <a:r>
              <a:rPr kumimoji="1" lang="zh-CN" altLang="en-US" sz="3200" dirty="0">
                <a:solidFill>
                  <a:schemeClr val="bg1"/>
                </a:solidFill>
                <a:latin typeface="宋体" panose="02010600030101010101" pitchFamily="2" charset="-122"/>
                <a:ea typeface="宋体" panose="02010600030101010101" pitchFamily="2" charset="-122"/>
              </a:rPr>
              <a:t>大学计算机专业体系</a:t>
            </a:r>
            <a:endParaRPr kumimoji="1" lang="zh-CN" altLang="en-US" sz="3200" dirty="0">
              <a:solidFill>
                <a:schemeClr val="bg1"/>
              </a:solidFill>
              <a:latin typeface="宋体" panose="02010600030101010101" pitchFamily="2" charset="-122"/>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--01</a:t>
            </a:r>
            <a:r>
              <a:rPr kumimoji="1" lang="zh-CN" altLang="en-US" sz="3200" dirty="0">
                <a:solidFill>
                  <a:schemeClr val="bg1"/>
                </a:solidFill>
                <a:latin typeface="宋体" panose="02010600030101010101" pitchFamily="2" charset="-122"/>
                <a:ea typeface="宋体" panose="02010600030101010101" pitchFamily="2" charset="-122"/>
              </a:rPr>
              <a:t>大学计算机专业体系</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13" name="文本框 12"/>
          <p:cNvSpPr txBox="1"/>
          <p:nvPr/>
        </p:nvSpPr>
        <p:spPr>
          <a:xfrm>
            <a:off x="2043439" y="1447888"/>
            <a:ext cx="9208169" cy="523220"/>
          </a:xfrm>
          <a:prstGeom prst="rect">
            <a:avLst/>
          </a:prstGeom>
          <a:noFill/>
        </p:spPr>
        <p:txBody>
          <a:bodyPr wrap="square" rtlCol="0">
            <a:spAutoFit/>
          </a:bodyPr>
          <a:lstStyle/>
          <a:p>
            <a:r>
              <a:rPr lang="zh-CN" altLang="en-US" sz="2800" dirty="0">
                <a:solidFill>
                  <a:srgbClr val="666666"/>
                </a:solidFill>
                <a:latin typeface="宋体" panose="02010600030101010101" pitchFamily="2" charset="-122"/>
                <a:ea typeface="宋体" panose="02010600030101010101" pitchFamily="2" charset="-122"/>
              </a:rPr>
              <a:t>北京大学“</a:t>
            </a:r>
            <a:r>
              <a:rPr lang="zh-CN" altLang="en-US" sz="2800" b="1" dirty="0">
                <a:solidFill>
                  <a:srgbClr val="666666"/>
                </a:solidFill>
                <a:latin typeface="宋体" panose="02010600030101010101" pitchFamily="2" charset="-122"/>
                <a:ea typeface="宋体" panose="02010600030101010101" pitchFamily="2" charset="-122"/>
              </a:rPr>
              <a:t>四三三</a:t>
            </a:r>
            <a:r>
              <a:rPr lang="zh-CN" altLang="en-US" sz="2800" dirty="0">
                <a:solidFill>
                  <a:srgbClr val="666666"/>
                </a:solidFill>
                <a:latin typeface="宋体" panose="02010600030101010101" pitchFamily="2" charset="-122"/>
                <a:ea typeface="宋体" panose="02010600030101010101" pitchFamily="2" charset="-122"/>
              </a:rPr>
              <a:t>”理科信息科学技术的本科生培养模式</a:t>
            </a:r>
            <a:endParaRPr kumimoji="1" lang="zh-CN" altLang="en-US" sz="2800" dirty="0">
              <a:latin typeface="宋体" panose="02010600030101010101" pitchFamily="2" charset="-122"/>
              <a:ea typeface="宋体" panose="02010600030101010101" pitchFamily="2" charset="-122"/>
            </a:endParaRPr>
          </a:p>
        </p:txBody>
      </p:sp>
      <p:sp>
        <p:nvSpPr>
          <p:cNvPr id="14" name="文本框 13"/>
          <p:cNvSpPr txBox="1"/>
          <p:nvPr/>
        </p:nvSpPr>
        <p:spPr>
          <a:xfrm>
            <a:off x="2043439" y="2372420"/>
            <a:ext cx="9208169" cy="2246769"/>
          </a:xfrm>
          <a:prstGeom prst="rect">
            <a:avLst/>
          </a:prstGeom>
          <a:noFill/>
        </p:spPr>
        <p:txBody>
          <a:bodyPr wrap="square" rtlCol="0">
            <a:spAutoFit/>
          </a:bodyPr>
          <a:lstStyle/>
          <a:p>
            <a:r>
              <a:rPr lang="zh-CN" altLang="en-US" sz="2800" dirty="0">
                <a:solidFill>
                  <a:srgbClr val="666666"/>
                </a:solidFill>
                <a:latin typeface="宋体" panose="02010600030101010101" pitchFamily="2" charset="-122"/>
                <a:ea typeface="宋体" panose="02010600030101010101" pitchFamily="2" charset="-122"/>
              </a:rPr>
              <a:t>“</a:t>
            </a:r>
            <a:r>
              <a:rPr lang="zh-CN" altLang="en-US" sz="2800" b="1" dirty="0">
                <a:solidFill>
                  <a:srgbClr val="666666"/>
                </a:solidFill>
                <a:latin typeface="宋体" panose="02010600030101010101" pitchFamily="2" charset="-122"/>
                <a:ea typeface="宋体" panose="02010600030101010101" pitchFamily="2" charset="-122"/>
              </a:rPr>
              <a:t>四大基础</a:t>
            </a:r>
            <a:r>
              <a:rPr lang="zh-CN" altLang="en-US" sz="2800" dirty="0">
                <a:solidFill>
                  <a:srgbClr val="666666"/>
                </a:solidFill>
                <a:latin typeface="宋体" panose="02010600030101010101" pitchFamily="2" charset="-122"/>
                <a:ea typeface="宋体" panose="02010600030101010101" pitchFamily="2" charset="-122"/>
              </a:rPr>
              <a:t>”：数学、物理、电路、计算机；</a:t>
            </a:r>
            <a:endParaRPr lang="en-US" altLang="zh-CN" sz="2800" dirty="0">
              <a:solidFill>
                <a:srgbClr val="666666"/>
              </a:solidFill>
              <a:latin typeface="宋体" panose="02010600030101010101" pitchFamily="2" charset="-122"/>
              <a:ea typeface="宋体" panose="02010600030101010101" pitchFamily="2" charset="-122"/>
            </a:endParaRPr>
          </a:p>
          <a:p>
            <a:endParaRPr lang="en-US" altLang="zh-CN" sz="2800" dirty="0">
              <a:solidFill>
                <a:srgbClr val="666666"/>
              </a:solidFill>
              <a:latin typeface="宋体" panose="02010600030101010101" pitchFamily="2" charset="-122"/>
              <a:ea typeface="宋体" panose="02010600030101010101" pitchFamily="2" charset="-122"/>
            </a:endParaRPr>
          </a:p>
          <a:p>
            <a:r>
              <a:rPr lang="zh-CN" altLang="en-US" sz="2800" dirty="0">
                <a:solidFill>
                  <a:srgbClr val="666666"/>
                </a:solidFill>
                <a:latin typeface="宋体" panose="02010600030101010101" pitchFamily="2" charset="-122"/>
                <a:ea typeface="宋体" panose="02010600030101010101" pitchFamily="2" charset="-122"/>
              </a:rPr>
              <a:t>“</a:t>
            </a:r>
            <a:r>
              <a:rPr lang="zh-CN" altLang="en-US" sz="2800" b="1" dirty="0">
                <a:solidFill>
                  <a:srgbClr val="666666"/>
                </a:solidFill>
                <a:latin typeface="宋体" panose="02010600030101010101" pitchFamily="2" charset="-122"/>
                <a:ea typeface="宋体" panose="02010600030101010101" pitchFamily="2" charset="-122"/>
              </a:rPr>
              <a:t>三大能力</a:t>
            </a:r>
            <a:r>
              <a:rPr lang="zh-CN" altLang="en-US" sz="2800" dirty="0">
                <a:solidFill>
                  <a:srgbClr val="666666"/>
                </a:solidFill>
                <a:latin typeface="宋体" panose="02010600030101010101" pitchFamily="2" charset="-122"/>
                <a:ea typeface="宋体" panose="02010600030101010101" pitchFamily="2" charset="-122"/>
              </a:rPr>
              <a:t>”：创新能力、综合能力、实践能力；</a:t>
            </a:r>
            <a:endParaRPr lang="en-US" altLang="zh-CN" sz="2800" dirty="0">
              <a:solidFill>
                <a:srgbClr val="666666"/>
              </a:solidFill>
              <a:latin typeface="宋体" panose="02010600030101010101" pitchFamily="2" charset="-122"/>
              <a:ea typeface="宋体" panose="02010600030101010101" pitchFamily="2" charset="-122"/>
            </a:endParaRPr>
          </a:p>
          <a:p>
            <a:endParaRPr lang="en-US" altLang="zh-CN" sz="2800" dirty="0">
              <a:solidFill>
                <a:srgbClr val="666666"/>
              </a:solidFill>
              <a:latin typeface="宋体" panose="02010600030101010101" pitchFamily="2" charset="-122"/>
              <a:ea typeface="宋体" panose="02010600030101010101" pitchFamily="2" charset="-122"/>
            </a:endParaRPr>
          </a:p>
          <a:p>
            <a:r>
              <a:rPr lang="zh-CN" altLang="en-US" sz="2800" dirty="0">
                <a:solidFill>
                  <a:srgbClr val="666666"/>
                </a:solidFill>
                <a:latin typeface="宋体" panose="02010600030101010101" pitchFamily="2" charset="-122"/>
                <a:ea typeface="宋体" panose="02010600030101010101" pitchFamily="2" charset="-122"/>
              </a:rPr>
              <a:t>“</a:t>
            </a:r>
            <a:r>
              <a:rPr lang="zh-CN" altLang="en-US" sz="2800" b="1" dirty="0">
                <a:solidFill>
                  <a:srgbClr val="666666"/>
                </a:solidFill>
                <a:latin typeface="宋体" panose="02010600030101010101" pitchFamily="2" charset="-122"/>
                <a:ea typeface="宋体" panose="02010600030101010101" pitchFamily="2" charset="-122"/>
              </a:rPr>
              <a:t>三种素养</a:t>
            </a:r>
            <a:r>
              <a:rPr lang="zh-CN" altLang="en-US" sz="2800" dirty="0">
                <a:solidFill>
                  <a:srgbClr val="666666"/>
                </a:solidFill>
                <a:latin typeface="宋体" panose="02010600030101010101" pitchFamily="2" charset="-122"/>
                <a:ea typeface="宋体" panose="02010600030101010101" pitchFamily="2" charset="-122"/>
              </a:rPr>
              <a:t>”：科学素养、工程素养、人文素养。</a:t>
            </a:r>
            <a:endParaRPr kumimoji="1" lang="zh-CN" altLang="en-US" sz="2800" dirty="0">
              <a:latin typeface="宋体" panose="02010600030101010101" pitchFamily="2" charset="-122"/>
              <a:ea typeface="宋体" panose="02010600030101010101" pitchFamily="2" charset="-122"/>
            </a:endParaRPr>
          </a:p>
        </p:txBody>
      </p:sp>
      <p:sp>
        <p:nvSpPr>
          <p:cNvPr id="15" name="文本框 14"/>
          <p:cNvSpPr txBox="1"/>
          <p:nvPr/>
        </p:nvSpPr>
        <p:spPr>
          <a:xfrm>
            <a:off x="2265303" y="5097210"/>
            <a:ext cx="8764440" cy="369332"/>
          </a:xfrm>
          <a:prstGeom prst="rect">
            <a:avLst/>
          </a:prstGeom>
          <a:noFill/>
        </p:spPr>
        <p:txBody>
          <a:bodyPr wrap="square" rtlCol="0">
            <a:spAutoFit/>
          </a:bodyPr>
          <a:lstStyle/>
          <a:p>
            <a:r>
              <a:rPr lang="zh-CN" altLang="en-US" dirty="0">
                <a:hlinkClick r:id="rId8"/>
              </a:rPr>
              <a:t>北京大学</a:t>
            </a:r>
            <a:r>
              <a:rPr lang="en-US" altLang="zh-CN" dirty="0">
                <a:hlinkClick r:id="rId8"/>
              </a:rPr>
              <a:t>2011</a:t>
            </a:r>
            <a:r>
              <a:rPr lang="zh-CN" altLang="en-US" dirty="0">
                <a:hlinkClick r:id="rId8"/>
              </a:rPr>
              <a:t>年全国中学生信息科学夏令营招生简章</a:t>
            </a:r>
            <a:endParaRPr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8" name="Picture 5" descr="https://img.alicdn.com/imgextra/i1/409184243/TB2wIOKgFmWBuNjSspdXXbugXXa_!!409184243.png"/>
          <p:cNvPicPr>
            <a:picLocks noChangeAspect="1" noChangeArrowheads="1"/>
          </p:cNvPicPr>
          <p:nvPr/>
        </p:nvPicPr>
        <p:blipFill>
          <a:blip r:embed="rId8"/>
          <a:srcRect l="3856" r="4139"/>
          <a:stretch>
            <a:fillRect/>
          </a:stretch>
        </p:blipFill>
        <p:spPr bwMode="auto">
          <a:xfrm>
            <a:off x="2291050" y="1215413"/>
            <a:ext cx="2423885" cy="3531735"/>
          </a:xfrm>
          <a:prstGeom prst="rect">
            <a:avLst/>
          </a:prstGeom>
          <a:noFill/>
        </p:spPr>
      </p:pic>
      <p:sp>
        <p:nvSpPr>
          <p:cNvPr id="19" name="文本框 18"/>
          <p:cNvSpPr txBox="1">
            <a:spLocks noChangeArrowheads="1"/>
          </p:cNvSpPr>
          <p:nvPr>
            <p:custDataLst>
              <p:tags r:id="rId9"/>
            </p:custDataLst>
          </p:nvPr>
        </p:nvSpPr>
        <p:spPr bwMode="auto">
          <a:xfrm>
            <a:off x="2317020" y="5090726"/>
            <a:ext cx="2485002" cy="496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nchor="b">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r>
              <a:rPr lang="en-US" altLang="zh-CN" sz="2400" b="1" dirty="0">
                <a:solidFill>
                  <a:schemeClr val="bg1">
                    <a:lumMod val="50000"/>
                  </a:schemeClr>
                </a:solidFill>
                <a:latin typeface="微软雅黑" panose="020B0503020204020204" charset="-122"/>
                <a:ea typeface="微软雅黑" panose="020B0503020204020204" charset="-122"/>
              </a:rPr>
              <a:t>2017</a:t>
            </a:r>
            <a:r>
              <a:rPr lang="zh-CN" altLang="en-US" sz="2400" b="1" dirty="0">
                <a:solidFill>
                  <a:schemeClr val="bg1">
                    <a:lumMod val="50000"/>
                  </a:schemeClr>
                </a:solidFill>
                <a:latin typeface="微软雅黑" panose="020B0503020204020204" charset="-122"/>
                <a:ea typeface="微软雅黑" panose="020B0503020204020204" charset="-122"/>
              </a:rPr>
              <a:t>年版</a:t>
            </a:r>
            <a:endParaRPr lang="en-US" altLang="zh-CN" sz="2400" b="1" dirty="0">
              <a:solidFill>
                <a:schemeClr val="bg1">
                  <a:lumMod val="50000"/>
                </a:schemeClr>
              </a:solidFill>
              <a:latin typeface="微软雅黑" panose="020B0503020204020204" charset="-122"/>
              <a:ea typeface="微软雅黑" panose="020B0503020204020204" charset="-122"/>
            </a:endParaRPr>
          </a:p>
        </p:txBody>
      </p:sp>
      <p:sp>
        <p:nvSpPr>
          <p:cNvPr id="21" name="矩形标注 20"/>
          <p:cNvSpPr/>
          <p:nvPr/>
        </p:nvSpPr>
        <p:spPr>
          <a:xfrm>
            <a:off x="6222698" y="1650116"/>
            <a:ext cx="3129280" cy="76835"/>
          </a:xfrm>
          <a:prstGeom prst="wedgeRectCallout">
            <a:avLst>
              <a:gd name="adj1" fmla="val -33413"/>
              <a:gd name="adj2" fmla="val 6373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368" tIns="60684" rIns="121368" bIns="60684" rtlCol="0" anchor="ctr"/>
          <a:lstStyle/>
          <a:p>
            <a:pPr algn="ctr" defTabSz="1213485"/>
            <a:endParaRPr lang="zh-CN" altLang="en-US" sz="2400" dirty="0">
              <a:solidFill>
                <a:prstClr val="black">
                  <a:lumMod val="85000"/>
                  <a:lumOff val="15000"/>
                </a:prstClr>
              </a:solidFill>
              <a:latin typeface="Arial" panose="020B0604020202090204"/>
              <a:ea typeface="微软雅黑" panose="020B0503020204020204" charset="-122"/>
            </a:endParaRPr>
          </a:p>
        </p:txBody>
      </p:sp>
      <p:sp>
        <p:nvSpPr>
          <p:cNvPr id="22" name="Rectangle 28"/>
          <p:cNvSpPr>
            <a:spLocks noChangeArrowheads="1"/>
          </p:cNvSpPr>
          <p:nvPr/>
        </p:nvSpPr>
        <p:spPr bwMode="auto">
          <a:xfrm>
            <a:off x="6068305" y="1019190"/>
            <a:ext cx="4391838" cy="61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368" tIns="60684" rIns="121368" bIns="60684">
            <a:spAutoFit/>
          </a:bodyPr>
          <a:lstStyle/>
          <a:p>
            <a:r>
              <a:rPr lang="zh-CN" altLang="en-US" sz="3200" dirty="0">
                <a:solidFill>
                  <a:schemeClr val="accent1"/>
                </a:solidFill>
              </a:rPr>
              <a:t>课程目标</a:t>
            </a:r>
            <a:endParaRPr lang="zh-CN" altLang="en-US" sz="3200" dirty="0">
              <a:solidFill>
                <a:schemeClr val="accent1"/>
              </a:solidFill>
            </a:endParaRPr>
          </a:p>
        </p:txBody>
      </p:sp>
      <p:graphicFrame>
        <p:nvGraphicFramePr>
          <p:cNvPr id="23" name="表格 22"/>
          <p:cNvGraphicFramePr/>
          <p:nvPr/>
        </p:nvGraphicFramePr>
        <p:xfrm>
          <a:off x="5835350" y="2366396"/>
          <a:ext cx="6264366" cy="3999230"/>
        </p:xfrm>
        <a:graphic>
          <a:graphicData uri="http://schemas.openxmlformats.org/drawingml/2006/table">
            <a:tbl>
              <a:tblPr firstRow="1" bandRow="1">
                <a:tableStyleId>{5C22544A-7EE6-4342-B048-85BDC9FD1C3A}</a:tableStyleId>
              </a:tblPr>
              <a:tblGrid>
                <a:gridCol w="1166346"/>
                <a:gridCol w="5098020"/>
              </a:tblGrid>
              <a:tr h="457200">
                <a:tc>
                  <a:txBody>
                    <a:bodyPr/>
                    <a:lstStyle/>
                    <a:p>
                      <a:pPr algn="ctr">
                        <a:buNone/>
                      </a:pPr>
                      <a:r>
                        <a:rPr lang="zh-CN" altLang="en-US" sz="2000" dirty="0"/>
                        <a:t>学段</a:t>
                      </a:r>
                      <a:endParaRPr lang="zh-CN" altLang="en-US" sz="2000" dirty="0"/>
                    </a:p>
                  </a:txBody>
                  <a:tcPr/>
                </a:tc>
                <a:tc>
                  <a:txBody>
                    <a:bodyPr/>
                    <a:lstStyle/>
                    <a:p>
                      <a:pPr algn="ctr">
                        <a:buNone/>
                      </a:pPr>
                      <a:r>
                        <a:rPr lang="zh-CN" altLang="en-US" sz="2000" dirty="0"/>
                        <a:t>创意物化</a:t>
                      </a:r>
                      <a:endParaRPr lang="zh-CN" altLang="en-US" sz="2000" dirty="0"/>
                    </a:p>
                  </a:txBody>
                  <a:tcPr/>
                </a:tc>
              </a:tr>
              <a:tr h="1181100">
                <a:tc>
                  <a:txBody>
                    <a:bodyPr/>
                    <a:lstStyle/>
                    <a:p>
                      <a:pPr algn="ctr">
                        <a:buNone/>
                      </a:pPr>
                      <a:r>
                        <a:rPr lang="zh-CN" altLang="en-US" sz="2000" dirty="0"/>
                        <a:t>小学</a:t>
                      </a:r>
                      <a:endParaRPr lang="zh-CN" altLang="en-US" sz="2000" dirty="0"/>
                    </a:p>
                  </a:txBody>
                  <a:tcPr anchor="ctr">
                    <a:solidFill>
                      <a:schemeClr val="bg1">
                        <a:lumMod val="95000"/>
                      </a:schemeClr>
                    </a:solidFill>
                  </a:tcPr>
                </a:tc>
                <a:tc>
                  <a:txBody>
                    <a:bodyPr/>
                    <a:lstStyle/>
                    <a:p>
                      <a:pPr>
                        <a:buNone/>
                      </a:pPr>
                      <a:r>
                        <a:rPr lang="zh-CN" altLang="en-US" sz="1800" kern="1200" dirty="0">
                          <a:solidFill>
                            <a:schemeClr val="dk1"/>
                          </a:solidFill>
                          <a:latin typeface="+mn-lt"/>
                          <a:ea typeface="+mn-ea"/>
                          <a:cs typeface="+mn-cs"/>
                        </a:rPr>
                        <a:t>学会</a:t>
                      </a:r>
                      <a:r>
                        <a:rPr lang="zh-CN" altLang="en-US" sz="1800" kern="1200" dirty="0">
                          <a:solidFill>
                            <a:schemeClr val="dk1"/>
                          </a:solidFill>
                          <a:latin typeface="+mn-lt"/>
                          <a:ea typeface="+mn-ea"/>
                          <a:cs typeface="+mn-cs"/>
                          <a:sym typeface="+mn-ea"/>
                        </a:rPr>
                        <a:t>运用常见、简单的信息技术解决实际问题，</a:t>
                      </a:r>
                      <a:r>
                        <a:rPr lang="zh-CN" altLang="en-US" sz="1800" kern="1200" dirty="0">
                          <a:solidFill>
                            <a:schemeClr val="dk1"/>
                          </a:solidFill>
                          <a:latin typeface="+mn-lt"/>
                          <a:ea typeface="+mn-ea"/>
                          <a:cs typeface="+mn-cs"/>
                        </a:rPr>
                        <a:t>设计并制作有一定创意的数字作品。</a:t>
                      </a:r>
                      <a:endParaRPr lang="zh-CN" altLang="en-US" sz="1800" kern="1200" dirty="0">
                        <a:solidFill>
                          <a:schemeClr val="dk1"/>
                        </a:solidFill>
                        <a:latin typeface="+mn-lt"/>
                        <a:ea typeface="+mn-ea"/>
                        <a:cs typeface="+mn-cs"/>
                      </a:endParaRPr>
                    </a:p>
                  </a:txBody>
                  <a:tcPr anchor="ctr">
                    <a:solidFill>
                      <a:schemeClr val="bg1">
                        <a:lumMod val="95000"/>
                      </a:schemeClr>
                    </a:solidFill>
                  </a:tcPr>
                </a:tc>
              </a:tr>
              <a:tr h="1179830">
                <a:tc>
                  <a:txBody>
                    <a:bodyPr/>
                    <a:lstStyle/>
                    <a:p>
                      <a:pPr algn="ctr">
                        <a:buNone/>
                      </a:pPr>
                      <a:r>
                        <a:rPr lang="zh-CN" altLang="en-US" sz="2000"/>
                        <a:t>初中</a:t>
                      </a:r>
                      <a:endParaRPr lang="zh-CN" altLang="en-US" sz="2000"/>
                    </a:p>
                  </a:txBody>
                  <a:tcPr anchor="ctr">
                    <a:solidFill>
                      <a:srgbClr val="FFD3CB"/>
                    </a:solidFill>
                  </a:tcPr>
                </a:tc>
                <a:tc>
                  <a:txBody>
                    <a:bodyPr/>
                    <a:lstStyle/>
                    <a:p>
                      <a:pPr>
                        <a:buNone/>
                      </a:pPr>
                      <a:r>
                        <a:rPr lang="zh-CN" altLang="en-US" sz="1800" kern="1200" dirty="0">
                          <a:solidFill>
                            <a:schemeClr val="tx1"/>
                          </a:solidFill>
                          <a:latin typeface="+mn-lt"/>
                          <a:ea typeface="+mn-ea"/>
                          <a:cs typeface="+mn-cs"/>
                          <a:sym typeface="+mn-ea"/>
                        </a:rPr>
                        <a:t>提高利用信息技术进行分析和解决问题的能力以及数字化产品的设计与制作能力。</a:t>
                      </a:r>
                      <a:endParaRPr lang="zh-CN" altLang="en-US" sz="1800" kern="1200" dirty="0">
                        <a:solidFill>
                          <a:schemeClr val="tx1"/>
                        </a:solidFill>
                        <a:latin typeface="+mn-lt"/>
                        <a:ea typeface="+mn-ea"/>
                        <a:cs typeface="+mn-cs"/>
                        <a:sym typeface="+mn-ea"/>
                      </a:endParaRPr>
                    </a:p>
                  </a:txBody>
                  <a:tcPr anchor="ctr">
                    <a:solidFill>
                      <a:srgbClr val="FFD3CB"/>
                    </a:solidFill>
                  </a:tcPr>
                </a:tc>
              </a:tr>
              <a:tr h="1181100">
                <a:tc>
                  <a:txBody>
                    <a:bodyPr/>
                    <a:lstStyle/>
                    <a:p>
                      <a:pPr algn="ctr">
                        <a:buNone/>
                      </a:pPr>
                      <a:r>
                        <a:rPr lang="zh-CN" altLang="en-US" sz="2000"/>
                        <a:t>高中</a:t>
                      </a:r>
                      <a:endParaRPr lang="zh-CN" altLang="en-US" sz="2000"/>
                    </a:p>
                  </a:txBody>
                  <a:tcPr anchor="ctr">
                    <a:solidFill>
                      <a:schemeClr val="bg1">
                        <a:lumMod val="95000"/>
                      </a:schemeClr>
                    </a:solidFill>
                  </a:tcPr>
                </a:tc>
                <a:tc>
                  <a:txBody>
                    <a:bodyPr/>
                    <a:lstStyle/>
                    <a:p>
                      <a:pPr marL="0" lvl="1">
                        <a:buNone/>
                      </a:pPr>
                      <a:r>
                        <a:rPr lang="zh-CN" altLang="en-US" sz="1800" kern="1200" dirty="0">
                          <a:solidFill>
                            <a:schemeClr val="dk1"/>
                          </a:solidFill>
                          <a:latin typeface="+mn-lt"/>
                          <a:ea typeface="+mn-ea"/>
                          <a:cs typeface="+mn-cs"/>
                          <a:sym typeface="+mn-ea"/>
                        </a:rPr>
                        <a:t>增强创意设计、动手操作、技术应用和物化能力。形成在实践操作中学习的意识，提高综合解决问题的能力。</a:t>
                      </a:r>
                      <a:endParaRPr lang="zh-CN" altLang="en-US" sz="1800" kern="1200" dirty="0">
                        <a:solidFill>
                          <a:schemeClr val="dk1"/>
                        </a:solidFill>
                        <a:latin typeface="+mn-lt"/>
                        <a:ea typeface="+mn-ea"/>
                        <a:cs typeface="+mn-cs"/>
                        <a:sym typeface="+mn-ea"/>
                      </a:endParaRPr>
                    </a:p>
                  </a:txBody>
                  <a:tcPr anchor="ctr">
                    <a:solidFill>
                      <a:schemeClr val="bg1">
                        <a:lumMod val="95000"/>
                      </a:schemeClr>
                    </a:solid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8" presetClass="entr" presetSubtype="9"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strips(upLeft)">
                                      <p:cBhvr>
                                        <p:cTn id="12" dur="500"/>
                                        <p:tgtEl>
                                          <p:spTgt spid="22"/>
                                        </p:tgtEl>
                                      </p:cBhvr>
                                    </p:animEffect>
                                  </p:childTnLst>
                                </p:cTn>
                              </p:par>
                            </p:childTnLst>
                          </p:cTn>
                        </p:par>
                        <p:par>
                          <p:cTn id="13" fill="hold">
                            <p:stCondLst>
                              <p:cond delay="1000"/>
                            </p:stCondLst>
                            <p:childTnLst>
                              <p:par>
                                <p:cTn id="14" presetID="32" presetClass="emph" presetSubtype="0" fill="hold" grpId="1" nodeType="afterEffect">
                                  <p:stCondLst>
                                    <p:cond delay="0"/>
                                  </p:stCondLst>
                                  <p:childTnLst>
                                    <p:animRot by="120000">
                                      <p:cBhvr>
                                        <p:cTn id="15" dur="50" fill="hold">
                                          <p:stCondLst>
                                            <p:cond delay="0"/>
                                          </p:stCondLst>
                                        </p:cTn>
                                        <p:tgtEl>
                                          <p:spTgt spid="21"/>
                                        </p:tgtEl>
                                        <p:attrNameLst>
                                          <p:attrName>r</p:attrName>
                                        </p:attrNameLst>
                                      </p:cBhvr>
                                    </p:animRot>
                                    <p:animRot by="-240000">
                                      <p:cBhvr>
                                        <p:cTn id="16" dur="100" fill="hold">
                                          <p:stCondLst>
                                            <p:cond delay="100"/>
                                          </p:stCondLst>
                                        </p:cTn>
                                        <p:tgtEl>
                                          <p:spTgt spid="21"/>
                                        </p:tgtEl>
                                        <p:attrNameLst>
                                          <p:attrName>r</p:attrName>
                                        </p:attrNameLst>
                                      </p:cBhvr>
                                    </p:animRot>
                                    <p:animRot by="240000">
                                      <p:cBhvr>
                                        <p:cTn id="17" dur="100" fill="hold">
                                          <p:stCondLst>
                                            <p:cond delay="200"/>
                                          </p:stCondLst>
                                        </p:cTn>
                                        <p:tgtEl>
                                          <p:spTgt spid="21"/>
                                        </p:tgtEl>
                                        <p:attrNameLst>
                                          <p:attrName>r</p:attrName>
                                        </p:attrNameLst>
                                      </p:cBhvr>
                                    </p:animRot>
                                    <p:animRot by="-240000">
                                      <p:cBhvr>
                                        <p:cTn id="18" dur="100" fill="hold">
                                          <p:stCondLst>
                                            <p:cond delay="300"/>
                                          </p:stCondLst>
                                        </p:cTn>
                                        <p:tgtEl>
                                          <p:spTgt spid="21"/>
                                        </p:tgtEl>
                                        <p:attrNameLst>
                                          <p:attrName>r</p:attrName>
                                        </p:attrNameLst>
                                      </p:cBhvr>
                                    </p:animRot>
                                    <p:animRot by="120000">
                                      <p:cBhvr>
                                        <p:cTn id="19" dur="100" fill="hold">
                                          <p:stCondLst>
                                            <p:cond delay="400"/>
                                          </p:stCondLst>
                                        </p:cTn>
                                        <p:tgtEl>
                                          <p:spTgt spid="21"/>
                                        </p:tgtEl>
                                        <p:attrNameLst>
                                          <p:attrName>r</p:attrName>
                                        </p:attrNameLst>
                                      </p:cBhvr>
                                    </p:animRo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up)">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21" grpId="1" bldLvl="0" animBg="1"/>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中学信息技术课程要求（高中）</a:t>
            </a:r>
            <a:endParaRPr kumimoji="1" lang="zh-CN" altLang="en-US" sz="3200" dirty="0">
              <a:solidFill>
                <a:schemeClr val="bg1"/>
              </a:solidFill>
              <a:latin typeface="宋体" panose="02010600030101010101" pitchFamily="2" charset="-122"/>
              <a:ea typeface="宋体" panose="02010600030101010101" pitchFamily="2" charset="-122"/>
            </a:endParaRPr>
          </a:p>
        </p:txBody>
      </p:sp>
      <p:grpSp>
        <p:nvGrpSpPr>
          <p:cNvPr id="94" name="组合 93"/>
          <p:cNvGrpSpPr/>
          <p:nvPr/>
        </p:nvGrpSpPr>
        <p:grpSpPr>
          <a:xfrm>
            <a:off x="2427261" y="1790060"/>
            <a:ext cx="9383555" cy="4399157"/>
            <a:chOff x="600083" y="1046067"/>
            <a:chExt cx="11033862" cy="5054101"/>
          </a:xfrm>
        </p:grpSpPr>
        <p:sp>
          <p:nvSpPr>
            <p:cNvPr id="95" name="TextBox 9"/>
            <p:cNvSpPr txBox="1"/>
            <p:nvPr/>
          </p:nvSpPr>
          <p:spPr>
            <a:xfrm>
              <a:off x="600083" y="5165519"/>
              <a:ext cx="2448272" cy="530397"/>
            </a:xfrm>
            <a:prstGeom prst="rect">
              <a:avLst/>
            </a:prstGeom>
            <a:noFill/>
          </p:spPr>
          <p:txBody>
            <a:bodyPr wrap="square" rtlCol="0">
              <a:spAutoFit/>
            </a:bodyPr>
            <a:lstStyle/>
            <a:p>
              <a:r>
                <a:rPr lang="zh-CN" altLang="en-US" sz="2400" b="1" dirty="0">
                  <a:latin typeface="微软雅黑" panose="020B0503020204020204" charset="-122"/>
                  <a:ea typeface="微软雅黑" panose="020B0503020204020204" charset="-122"/>
                </a:rPr>
                <a:t>信息社会责任</a:t>
              </a:r>
              <a:endParaRPr lang="zh-CN" altLang="en-US" sz="2400" b="1" dirty="0">
                <a:latin typeface="微软雅黑" panose="020B0503020204020204" charset="-122"/>
                <a:ea typeface="微软雅黑" panose="020B0503020204020204" charset="-122"/>
              </a:endParaRPr>
            </a:p>
          </p:txBody>
        </p:sp>
        <p:sp>
          <p:nvSpPr>
            <p:cNvPr id="96" name="TextBox 10"/>
            <p:cNvSpPr txBox="1"/>
            <p:nvPr/>
          </p:nvSpPr>
          <p:spPr>
            <a:xfrm>
              <a:off x="8474861" y="5299944"/>
              <a:ext cx="3159084" cy="530397"/>
            </a:xfrm>
            <a:prstGeom prst="rect">
              <a:avLst/>
            </a:prstGeom>
            <a:noFill/>
          </p:spPr>
          <p:txBody>
            <a:bodyPr wrap="square" rtlCol="0">
              <a:spAutoFit/>
            </a:bodyPr>
            <a:lstStyle/>
            <a:p>
              <a:r>
                <a:rPr lang="zh-CN" altLang="en-US" sz="2400" b="1" dirty="0">
                  <a:latin typeface="微软雅黑" panose="020B0503020204020204" charset="-122"/>
                  <a:ea typeface="微软雅黑" panose="020B0503020204020204" charset="-122"/>
                </a:rPr>
                <a:t>数字化学习与创新</a:t>
              </a:r>
              <a:endParaRPr lang="zh-CN" altLang="en-US" sz="2400" b="1" dirty="0">
                <a:latin typeface="微软雅黑" panose="020B0503020204020204" charset="-122"/>
                <a:ea typeface="微软雅黑" panose="020B0503020204020204" charset="-122"/>
              </a:endParaRPr>
            </a:p>
          </p:txBody>
        </p:sp>
        <p:sp>
          <p:nvSpPr>
            <p:cNvPr id="97" name="TextBox 11"/>
            <p:cNvSpPr txBox="1"/>
            <p:nvPr/>
          </p:nvSpPr>
          <p:spPr>
            <a:xfrm>
              <a:off x="679327" y="1116259"/>
              <a:ext cx="2636478" cy="671836"/>
            </a:xfrm>
            <a:prstGeom prst="rect">
              <a:avLst/>
            </a:prstGeom>
            <a:noFill/>
          </p:spPr>
          <p:txBody>
            <a:bodyPr wrap="square" rtlCol="0">
              <a:spAutoFit/>
            </a:bodyPr>
            <a:lstStyle/>
            <a:p>
              <a:r>
                <a:rPr lang="zh-CN" altLang="en-US" sz="3200" b="1" dirty="0">
                  <a:solidFill>
                    <a:srgbClr val="7030A0"/>
                  </a:solidFill>
                  <a:latin typeface="微软雅黑" panose="020B0503020204020204" charset="-122"/>
                  <a:ea typeface="微软雅黑" panose="020B0503020204020204" charset="-122"/>
                </a:rPr>
                <a:t>信息意识</a:t>
              </a:r>
              <a:endParaRPr lang="zh-CN" altLang="en-US" sz="3200" b="1" dirty="0">
                <a:solidFill>
                  <a:srgbClr val="7030A0"/>
                </a:solidFill>
                <a:latin typeface="微软雅黑" panose="020B0503020204020204" charset="-122"/>
                <a:ea typeface="微软雅黑" panose="020B0503020204020204" charset="-122"/>
              </a:endParaRPr>
            </a:p>
          </p:txBody>
        </p:sp>
        <p:sp>
          <p:nvSpPr>
            <p:cNvPr id="98" name="TextBox 12"/>
            <p:cNvSpPr txBox="1"/>
            <p:nvPr/>
          </p:nvSpPr>
          <p:spPr>
            <a:xfrm>
              <a:off x="8505097" y="1308386"/>
              <a:ext cx="2016223" cy="530397"/>
            </a:xfrm>
            <a:prstGeom prst="rect">
              <a:avLst/>
            </a:prstGeom>
            <a:noFill/>
          </p:spPr>
          <p:txBody>
            <a:bodyPr wrap="square" rtlCol="0">
              <a:spAutoFit/>
            </a:bodyPr>
            <a:lstStyle/>
            <a:p>
              <a:r>
                <a:rPr lang="zh-CN" altLang="en-US" sz="2400" b="1" dirty="0">
                  <a:latin typeface="微软雅黑" panose="020B0503020204020204" charset="-122"/>
                  <a:ea typeface="微软雅黑" panose="020B0503020204020204" charset="-122"/>
                </a:rPr>
                <a:t>计算思维</a:t>
              </a:r>
              <a:endParaRPr lang="zh-CN" altLang="en-US" sz="2400" b="1" dirty="0">
                <a:latin typeface="微软雅黑" panose="020B0503020204020204" charset="-122"/>
                <a:ea typeface="微软雅黑" panose="020B0503020204020204" charset="-122"/>
              </a:endParaRPr>
            </a:p>
          </p:txBody>
        </p:sp>
        <p:sp>
          <p:nvSpPr>
            <p:cNvPr id="99" name="Freeform 5"/>
            <p:cNvSpPr/>
            <p:nvPr/>
          </p:nvSpPr>
          <p:spPr bwMode="auto">
            <a:xfrm>
              <a:off x="5773716" y="1052736"/>
              <a:ext cx="2511179" cy="2475364"/>
            </a:xfrm>
            <a:custGeom>
              <a:avLst/>
              <a:gdLst>
                <a:gd name="T0" fmla="*/ 988 w 1715"/>
                <a:gd name="T1" fmla="*/ 1715 h 1715"/>
                <a:gd name="T2" fmla="*/ 0 w 1715"/>
                <a:gd name="T3" fmla="*/ 1715 h 1715"/>
                <a:gd name="T4" fmla="*/ 0 w 1715"/>
                <a:gd name="T5" fmla="*/ 727 h 1715"/>
                <a:gd name="T6" fmla="*/ 727 w 1715"/>
                <a:gd name="T7" fmla="*/ 0 h 1715"/>
                <a:gd name="T8" fmla="*/ 1715 w 1715"/>
                <a:gd name="T9" fmla="*/ 986 h 1715"/>
                <a:gd name="T10" fmla="*/ 988 w 1715"/>
                <a:gd name="T11" fmla="*/ 1715 h 1715"/>
              </a:gdLst>
              <a:ahLst/>
              <a:cxnLst>
                <a:cxn ang="0">
                  <a:pos x="T0" y="T1"/>
                </a:cxn>
                <a:cxn ang="0">
                  <a:pos x="T2" y="T3"/>
                </a:cxn>
                <a:cxn ang="0">
                  <a:pos x="T4" y="T5"/>
                </a:cxn>
                <a:cxn ang="0">
                  <a:pos x="T6" y="T7"/>
                </a:cxn>
                <a:cxn ang="0">
                  <a:pos x="T8" y="T9"/>
                </a:cxn>
                <a:cxn ang="0">
                  <a:pos x="T10" y="T11"/>
                </a:cxn>
              </a:cxnLst>
              <a:rect l="0" t="0" r="r" b="b"/>
              <a:pathLst>
                <a:path w="1715" h="1715">
                  <a:moveTo>
                    <a:pt x="988" y="1715"/>
                  </a:moveTo>
                  <a:lnTo>
                    <a:pt x="0" y="1715"/>
                  </a:lnTo>
                  <a:lnTo>
                    <a:pt x="0" y="727"/>
                  </a:lnTo>
                  <a:lnTo>
                    <a:pt x="727" y="0"/>
                  </a:lnTo>
                  <a:lnTo>
                    <a:pt x="1715" y="986"/>
                  </a:lnTo>
                  <a:lnTo>
                    <a:pt x="988" y="1715"/>
                  </a:lnTo>
                  <a:close/>
                </a:path>
              </a:pathLst>
            </a:cu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52000"/>
                  </a:schemeClr>
                </a:solidFill>
              </a:endParaRPr>
            </a:p>
          </p:txBody>
        </p:sp>
        <p:sp>
          <p:nvSpPr>
            <p:cNvPr id="100" name="Freeform 6"/>
            <p:cNvSpPr/>
            <p:nvPr/>
          </p:nvSpPr>
          <p:spPr bwMode="auto">
            <a:xfrm>
              <a:off x="5773716" y="1052736"/>
              <a:ext cx="2511179" cy="2475364"/>
            </a:xfrm>
            <a:custGeom>
              <a:avLst/>
              <a:gdLst>
                <a:gd name="T0" fmla="*/ 988 w 1715"/>
                <a:gd name="T1" fmla="*/ 1715 h 1715"/>
                <a:gd name="T2" fmla="*/ 0 w 1715"/>
                <a:gd name="T3" fmla="*/ 1715 h 1715"/>
                <a:gd name="T4" fmla="*/ 0 w 1715"/>
                <a:gd name="T5" fmla="*/ 727 h 1715"/>
                <a:gd name="T6" fmla="*/ 727 w 1715"/>
                <a:gd name="T7" fmla="*/ 0 h 1715"/>
                <a:gd name="T8" fmla="*/ 1715 w 1715"/>
                <a:gd name="T9" fmla="*/ 986 h 1715"/>
                <a:gd name="T10" fmla="*/ 988 w 1715"/>
                <a:gd name="T11" fmla="*/ 1715 h 1715"/>
              </a:gdLst>
              <a:ahLst/>
              <a:cxnLst>
                <a:cxn ang="0">
                  <a:pos x="T0" y="T1"/>
                </a:cxn>
                <a:cxn ang="0">
                  <a:pos x="T2" y="T3"/>
                </a:cxn>
                <a:cxn ang="0">
                  <a:pos x="T4" y="T5"/>
                </a:cxn>
                <a:cxn ang="0">
                  <a:pos x="T6" y="T7"/>
                </a:cxn>
                <a:cxn ang="0">
                  <a:pos x="T8" y="T9"/>
                </a:cxn>
                <a:cxn ang="0">
                  <a:pos x="T10" y="T11"/>
                </a:cxn>
              </a:cxnLst>
              <a:rect l="0" t="0" r="r" b="b"/>
              <a:pathLst>
                <a:path w="1715" h="1715">
                  <a:moveTo>
                    <a:pt x="988" y="1715"/>
                  </a:moveTo>
                  <a:lnTo>
                    <a:pt x="0" y="1715"/>
                  </a:lnTo>
                  <a:lnTo>
                    <a:pt x="0" y="727"/>
                  </a:lnTo>
                  <a:lnTo>
                    <a:pt x="727" y="0"/>
                  </a:lnTo>
                  <a:lnTo>
                    <a:pt x="1715" y="986"/>
                  </a:lnTo>
                  <a:lnTo>
                    <a:pt x="988" y="1715"/>
                  </a:lnTo>
                </a:path>
              </a:pathLst>
            </a:custGeom>
            <a:noFill/>
            <a:ln>
              <a:noFill/>
            </a:ln>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01" name="Freeform 7"/>
            <p:cNvSpPr/>
            <p:nvPr/>
          </p:nvSpPr>
          <p:spPr bwMode="auto">
            <a:xfrm>
              <a:off x="3150031" y="3633464"/>
              <a:ext cx="2503858" cy="2466703"/>
            </a:xfrm>
            <a:custGeom>
              <a:avLst/>
              <a:gdLst>
                <a:gd name="T0" fmla="*/ 1710 w 1710"/>
                <a:gd name="T1" fmla="*/ 986 h 1709"/>
                <a:gd name="T2" fmla="*/ 1710 w 1710"/>
                <a:gd name="T3" fmla="*/ 0 h 1709"/>
                <a:gd name="T4" fmla="*/ 722 w 1710"/>
                <a:gd name="T5" fmla="*/ 0 h 1709"/>
                <a:gd name="T6" fmla="*/ 0 w 1710"/>
                <a:gd name="T7" fmla="*/ 722 h 1709"/>
                <a:gd name="T8" fmla="*/ 988 w 1710"/>
                <a:gd name="T9" fmla="*/ 1709 h 1709"/>
                <a:gd name="T10" fmla="*/ 1710 w 1710"/>
                <a:gd name="T11" fmla="*/ 986 h 1709"/>
              </a:gdLst>
              <a:ahLst/>
              <a:cxnLst>
                <a:cxn ang="0">
                  <a:pos x="T0" y="T1"/>
                </a:cxn>
                <a:cxn ang="0">
                  <a:pos x="T2" y="T3"/>
                </a:cxn>
                <a:cxn ang="0">
                  <a:pos x="T4" y="T5"/>
                </a:cxn>
                <a:cxn ang="0">
                  <a:pos x="T6" y="T7"/>
                </a:cxn>
                <a:cxn ang="0">
                  <a:pos x="T8" y="T9"/>
                </a:cxn>
                <a:cxn ang="0">
                  <a:pos x="T10" y="T11"/>
                </a:cxn>
              </a:cxnLst>
              <a:rect l="0" t="0" r="r" b="b"/>
              <a:pathLst>
                <a:path w="1710" h="1709">
                  <a:moveTo>
                    <a:pt x="1710" y="986"/>
                  </a:moveTo>
                  <a:lnTo>
                    <a:pt x="1710" y="0"/>
                  </a:lnTo>
                  <a:lnTo>
                    <a:pt x="722" y="0"/>
                  </a:lnTo>
                  <a:lnTo>
                    <a:pt x="0" y="722"/>
                  </a:lnTo>
                  <a:lnTo>
                    <a:pt x="988" y="1709"/>
                  </a:lnTo>
                  <a:lnTo>
                    <a:pt x="1710" y="986"/>
                  </a:lnTo>
                  <a:close/>
                </a:path>
              </a:pathLst>
            </a:cu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2" name="Freeform 8"/>
            <p:cNvSpPr/>
            <p:nvPr/>
          </p:nvSpPr>
          <p:spPr bwMode="auto">
            <a:xfrm>
              <a:off x="3168826" y="3633465"/>
              <a:ext cx="2503858" cy="2466703"/>
            </a:xfrm>
            <a:custGeom>
              <a:avLst/>
              <a:gdLst>
                <a:gd name="T0" fmla="*/ 1710 w 1710"/>
                <a:gd name="T1" fmla="*/ 986 h 1709"/>
                <a:gd name="T2" fmla="*/ 1710 w 1710"/>
                <a:gd name="T3" fmla="*/ 0 h 1709"/>
                <a:gd name="T4" fmla="*/ 722 w 1710"/>
                <a:gd name="T5" fmla="*/ 0 h 1709"/>
                <a:gd name="T6" fmla="*/ 0 w 1710"/>
                <a:gd name="T7" fmla="*/ 722 h 1709"/>
                <a:gd name="T8" fmla="*/ 988 w 1710"/>
                <a:gd name="T9" fmla="*/ 1709 h 1709"/>
                <a:gd name="T10" fmla="*/ 1710 w 1710"/>
                <a:gd name="T11" fmla="*/ 986 h 1709"/>
              </a:gdLst>
              <a:ahLst/>
              <a:cxnLst>
                <a:cxn ang="0">
                  <a:pos x="T0" y="T1"/>
                </a:cxn>
                <a:cxn ang="0">
                  <a:pos x="T2" y="T3"/>
                </a:cxn>
                <a:cxn ang="0">
                  <a:pos x="T4" y="T5"/>
                </a:cxn>
                <a:cxn ang="0">
                  <a:pos x="T6" y="T7"/>
                </a:cxn>
                <a:cxn ang="0">
                  <a:pos x="T8" y="T9"/>
                </a:cxn>
                <a:cxn ang="0">
                  <a:pos x="T10" y="T11"/>
                </a:cxn>
              </a:cxnLst>
              <a:rect l="0" t="0" r="r" b="b"/>
              <a:pathLst>
                <a:path w="1710" h="1709">
                  <a:moveTo>
                    <a:pt x="1710" y="986"/>
                  </a:moveTo>
                  <a:lnTo>
                    <a:pt x="1710" y="0"/>
                  </a:lnTo>
                  <a:lnTo>
                    <a:pt x="722" y="0"/>
                  </a:lnTo>
                  <a:lnTo>
                    <a:pt x="0" y="722"/>
                  </a:lnTo>
                  <a:lnTo>
                    <a:pt x="988" y="1709"/>
                  </a:lnTo>
                  <a:lnTo>
                    <a:pt x="1710" y="9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
            <p:cNvSpPr/>
            <p:nvPr/>
          </p:nvSpPr>
          <p:spPr bwMode="auto">
            <a:xfrm>
              <a:off x="5772252" y="3633465"/>
              <a:ext cx="2502394" cy="2466703"/>
            </a:xfrm>
            <a:custGeom>
              <a:avLst/>
              <a:gdLst>
                <a:gd name="T0" fmla="*/ 0 w 1709"/>
                <a:gd name="T1" fmla="*/ 986 h 1709"/>
                <a:gd name="T2" fmla="*/ 0 w 1709"/>
                <a:gd name="T3" fmla="*/ 0 h 1709"/>
                <a:gd name="T4" fmla="*/ 987 w 1709"/>
                <a:gd name="T5" fmla="*/ 0 h 1709"/>
                <a:gd name="T6" fmla="*/ 1709 w 1709"/>
                <a:gd name="T7" fmla="*/ 722 h 1709"/>
                <a:gd name="T8" fmla="*/ 721 w 1709"/>
                <a:gd name="T9" fmla="*/ 1709 h 1709"/>
                <a:gd name="T10" fmla="*/ 0 w 1709"/>
                <a:gd name="T11" fmla="*/ 986 h 1709"/>
              </a:gdLst>
              <a:ahLst/>
              <a:cxnLst>
                <a:cxn ang="0">
                  <a:pos x="T0" y="T1"/>
                </a:cxn>
                <a:cxn ang="0">
                  <a:pos x="T2" y="T3"/>
                </a:cxn>
                <a:cxn ang="0">
                  <a:pos x="T4" y="T5"/>
                </a:cxn>
                <a:cxn ang="0">
                  <a:pos x="T6" y="T7"/>
                </a:cxn>
                <a:cxn ang="0">
                  <a:pos x="T8" y="T9"/>
                </a:cxn>
                <a:cxn ang="0">
                  <a:pos x="T10" y="T11"/>
                </a:cxn>
              </a:cxnLst>
              <a:rect l="0" t="0" r="r" b="b"/>
              <a:pathLst>
                <a:path w="1709" h="1709">
                  <a:moveTo>
                    <a:pt x="0" y="986"/>
                  </a:moveTo>
                  <a:lnTo>
                    <a:pt x="0" y="0"/>
                  </a:lnTo>
                  <a:lnTo>
                    <a:pt x="987" y="0"/>
                  </a:lnTo>
                  <a:lnTo>
                    <a:pt x="1709" y="722"/>
                  </a:lnTo>
                  <a:lnTo>
                    <a:pt x="721" y="1709"/>
                  </a:lnTo>
                  <a:lnTo>
                    <a:pt x="0" y="986"/>
                  </a:lnTo>
                  <a:close/>
                </a:path>
              </a:pathLst>
            </a:cu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4" name="Freeform 10"/>
            <p:cNvSpPr/>
            <p:nvPr/>
          </p:nvSpPr>
          <p:spPr bwMode="auto">
            <a:xfrm>
              <a:off x="5772252" y="3633465"/>
              <a:ext cx="2502394" cy="2466703"/>
            </a:xfrm>
            <a:custGeom>
              <a:avLst/>
              <a:gdLst>
                <a:gd name="T0" fmla="*/ 0 w 1709"/>
                <a:gd name="T1" fmla="*/ 986 h 1709"/>
                <a:gd name="T2" fmla="*/ 0 w 1709"/>
                <a:gd name="T3" fmla="*/ 0 h 1709"/>
                <a:gd name="T4" fmla="*/ 987 w 1709"/>
                <a:gd name="T5" fmla="*/ 0 h 1709"/>
                <a:gd name="T6" fmla="*/ 1709 w 1709"/>
                <a:gd name="T7" fmla="*/ 722 h 1709"/>
                <a:gd name="T8" fmla="*/ 721 w 1709"/>
                <a:gd name="T9" fmla="*/ 1709 h 1709"/>
                <a:gd name="T10" fmla="*/ 0 w 1709"/>
                <a:gd name="T11" fmla="*/ 986 h 1709"/>
              </a:gdLst>
              <a:ahLst/>
              <a:cxnLst>
                <a:cxn ang="0">
                  <a:pos x="T0" y="T1"/>
                </a:cxn>
                <a:cxn ang="0">
                  <a:pos x="T2" y="T3"/>
                </a:cxn>
                <a:cxn ang="0">
                  <a:pos x="T4" y="T5"/>
                </a:cxn>
                <a:cxn ang="0">
                  <a:pos x="T6" y="T7"/>
                </a:cxn>
                <a:cxn ang="0">
                  <a:pos x="T8" y="T9"/>
                </a:cxn>
                <a:cxn ang="0">
                  <a:pos x="T10" y="T11"/>
                </a:cxn>
              </a:cxnLst>
              <a:rect l="0" t="0" r="r" b="b"/>
              <a:pathLst>
                <a:path w="1709" h="1709">
                  <a:moveTo>
                    <a:pt x="0" y="986"/>
                  </a:moveTo>
                  <a:lnTo>
                    <a:pt x="0" y="0"/>
                  </a:lnTo>
                  <a:lnTo>
                    <a:pt x="987" y="0"/>
                  </a:lnTo>
                  <a:lnTo>
                    <a:pt x="1709" y="722"/>
                  </a:lnTo>
                  <a:lnTo>
                    <a:pt x="721" y="1709"/>
                  </a:lnTo>
                  <a:lnTo>
                    <a:pt x="0" y="9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1"/>
            <p:cNvSpPr/>
            <p:nvPr/>
          </p:nvSpPr>
          <p:spPr bwMode="auto">
            <a:xfrm>
              <a:off x="3160459" y="1046067"/>
              <a:ext cx="2511179" cy="2475364"/>
            </a:xfrm>
            <a:custGeom>
              <a:avLst/>
              <a:gdLst>
                <a:gd name="T0" fmla="*/ 727 w 1715"/>
                <a:gd name="T1" fmla="*/ 1715 h 1715"/>
                <a:gd name="T2" fmla="*/ 1715 w 1715"/>
                <a:gd name="T3" fmla="*/ 1715 h 1715"/>
                <a:gd name="T4" fmla="*/ 1715 w 1715"/>
                <a:gd name="T5" fmla="*/ 727 h 1715"/>
                <a:gd name="T6" fmla="*/ 988 w 1715"/>
                <a:gd name="T7" fmla="*/ 0 h 1715"/>
                <a:gd name="T8" fmla="*/ 0 w 1715"/>
                <a:gd name="T9" fmla="*/ 986 h 1715"/>
                <a:gd name="T10" fmla="*/ 727 w 1715"/>
                <a:gd name="T11" fmla="*/ 1715 h 1715"/>
              </a:gdLst>
              <a:ahLst/>
              <a:cxnLst>
                <a:cxn ang="0">
                  <a:pos x="T0" y="T1"/>
                </a:cxn>
                <a:cxn ang="0">
                  <a:pos x="T2" y="T3"/>
                </a:cxn>
                <a:cxn ang="0">
                  <a:pos x="T4" y="T5"/>
                </a:cxn>
                <a:cxn ang="0">
                  <a:pos x="T6" y="T7"/>
                </a:cxn>
                <a:cxn ang="0">
                  <a:pos x="T8" y="T9"/>
                </a:cxn>
                <a:cxn ang="0">
                  <a:pos x="T10" y="T11"/>
                </a:cxn>
              </a:cxnLst>
              <a:rect l="0" t="0" r="r" b="b"/>
              <a:pathLst>
                <a:path w="1715" h="1715">
                  <a:moveTo>
                    <a:pt x="727" y="1715"/>
                  </a:moveTo>
                  <a:lnTo>
                    <a:pt x="1715" y="1715"/>
                  </a:lnTo>
                  <a:lnTo>
                    <a:pt x="1715" y="727"/>
                  </a:lnTo>
                  <a:lnTo>
                    <a:pt x="988" y="0"/>
                  </a:lnTo>
                  <a:lnTo>
                    <a:pt x="0" y="986"/>
                  </a:lnTo>
                  <a:lnTo>
                    <a:pt x="727" y="1715"/>
                  </a:lnTo>
                  <a:close/>
                </a:path>
              </a:pathLst>
            </a:custGeom>
            <a:gradFill>
              <a:gsLst>
                <a:gs pos="0">
                  <a:srgbClr val="9F73B0"/>
                </a:gs>
                <a:gs pos="100000">
                  <a:srgbClr val="253C95"/>
                </a:gs>
              </a:gsLst>
              <a:lin ang="27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6" name="Freeform 12"/>
            <p:cNvSpPr/>
            <p:nvPr/>
          </p:nvSpPr>
          <p:spPr bwMode="auto">
            <a:xfrm>
              <a:off x="3161505" y="1052736"/>
              <a:ext cx="2511179" cy="2475364"/>
            </a:xfrm>
            <a:custGeom>
              <a:avLst/>
              <a:gdLst>
                <a:gd name="T0" fmla="*/ 727 w 1715"/>
                <a:gd name="T1" fmla="*/ 1715 h 1715"/>
                <a:gd name="T2" fmla="*/ 1715 w 1715"/>
                <a:gd name="T3" fmla="*/ 1715 h 1715"/>
                <a:gd name="T4" fmla="*/ 1715 w 1715"/>
                <a:gd name="T5" fmla="*/ 727 h 1715"/>
                <a:gd name="T6" fmla="*/ 988 w 1715"/>
                <a:gd name="T7" fmla="*/ 0 h 1715"/>
                <a:gd name="T8" fmla="*/ 0 w 1715"/>
                <a:gd name="T9" fmla="*/ 986 h 1715"/>
                <a:gd name="T10" fmla="*/ 727 w 1715"/>
                <a:gd name="T11" fmla="*/ 1715 h 1715"/>
              </a:gdLst>
              <a:ahLst/>
              <a:cxnLst>
                <a:cxn ang="0">
                  <a:pos x="T0" y="T1"/>
                </a:cxn>
                <a:cxn ang="0">
                  <a:pos x="T2" y="T3"/>
                </a:cxn>
                <a:cxn ang="0">
                  <a:pos x="T4" y="T5"/>
                </a:cxn>
                <a:cxn ang="0">
                  <a:pos x="T6" y="T7"/>
                </a:cxn>
                <a:cxn ang="0">
                  <a:pos x="T8" y="T9"/>
                </a:cxn>
                <a:cxn ang="0">
                  <a:pos x="T10" y="T11"/>
                </a:cxn>
              </a:cxnLst>
              <a:rect l="0" t="0" r="r" b="b"/>
              <a:pathLst>
                <a:path w="1715" h="1715">
                  <a:moveTo>
                    <a:pt x="727" y="1715"/>
                  </a:moveTo>
                  <a:lnTo>
                    <a:pt x="1715" y="1715"/>
                  </a:lnTo>
                  <a:lnTo>
                    <a:pt x="1715" y="727"/>
                  </a:lnTo>
                  <a:lnTo>
                    <a:pt x="988" y="0"/>
                  </a:lnTo>
                  <a:lnTo>
                    <a:pt x="0" y="986"/>
                  </a:lnTo>
                  <a:lnTo>
                    <a:pt x="727" y="17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Oval 17"/>
            <p:cNvSpPr>
              <a:spLocks noChangeArrowheads="1"/>
            </p:cNvSpPr>
            <p:nvPr/>
          </p:nvSpPr>
          <p:spPr bwMode="auto">
            <a:xfrm>
              <a:off x="4649177" y="2517747"/>
              <a:ext cx="2148047" cy="2117409"/>
            </a:xfrm>
            <a:prstGeom prst="ellipse">
              <a:avLst/>
            </a:pr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a:outerShdw blurRad="203200" dist="114300" dir="2700000" algn="t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8" name="Freeform 25"/>
            <p:cNvSpPr/>
            <p:nvPr/>
          </p:nvSpPr>
          <p:spPr bwMode="auto">
            <a:xfrm>
              <a:off x="5053308" y="1295221"/>
              <a:ext cx="45392" cy="46188"/>
            </a:xfrm>
            <a:custGeom>
              <a:avLst/>
              <a:gdLst>
                <a:gd name="T0" fmla="*/ 4 w 19"/>
                <a:gd name="T1" fmla="*/ 3 h 19"/>
                <a:gd name="T2" fmla="*/ 4 w 19"/>
                <a:gd name="T3" fmla="*/ 16 h 19"/>
                <a:gd name="T4" fmla="*/ 16 w 19"/>
                <a:gd name="T5" fmla="*/ 16 h 19"/>
                <a:gd name="T6" fmla="*/ 16 w 19"/>
                <a:gd name="T7" fmla="*/ 3 h 19"/>
                <a:gd name="T8" fmla="*/ 4 w 19"/>
                <a:gd name="T9" fmla="*/ 3 h 19"/>
              </a:gdLst>
              <a:ahLst/>
              <a:cxnLst>
                <a:cxn ang="0">
                  <a:pos x="T0" y="T1"/>
                </a:cxn>
                <a:cxn ang="0">
                  <a:pos x="T2" y="T3"/>
                </a:cxn>
                <a:cxn ang="0">
                  <a:pos x="T4" y="T5"/>
                </a:cxn>
                <a:cxn ang="0">
                  <a:pos x="T6" y="T7"/>
                </a:cxn>
                <a:cxn ang="0">
                  <a:pos x="T8" y="T9"/>
                </a:cxn>
              </a:cxnLst>
              <a:rect l="0" t="0" r="r" b="b"/>
              <a:pathLst>
                <a:path w="19" h="19">
                  <a:moveTo>
                    <a:pt x="4" y="3"/>
                  </a:moveTo>
                  <a:cubicBezTo>
                    <a:pt x="0" y="7"/>
                    <a:pt x="0" y="12"/>
                    <a:pt x="4" y="16"/>
                  </a:cubicBezTo>
                  <a:cubicBezTo>
                    <a:pt x="7" y="19"/>
                    <a:pt x="12" y="19"/>
                    <a:pt x="16" y="16"/>
                  </a:cubicBezTo>
                  <a:cubicBezTo>
                    <a:pt x="19" y="12"/>
                    <a:pt x="19" y="7"/>
                    <a:pt x="16" y="3"/>
                  </a:cubicBezTo>
                  <a:cubicBezTo>
                    <a:pt x="12" y="0"/>
                    <a:pt x="7" y="0"/>
                    <a:pt x="4" y="3"/>
                  </a:cubicBezTo>
                  <a:close/>
                </a:path>
              </a:pathLst>
            </a:custGeom>
            <a:solidFill>
              <a:srgbClr val="908B7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grpSp>
          <p:nvGrpSpPr>
            <p:cNvPr id="109" name="组合 108"/>
            <p:cNvGrpSpPr/>
            <p:nvPr/>
          </p:nvGrpSpPr>
          <p:grpSpPr>
            <a:xfrm>
              <a:off x="3951178" y="4151878"/>
              <a:ext cx="933903" cy="953241"/>
              <a:chOff x="9488488" y="4192588"/>
              <a:chExt cx="341313" cy="344487"/>
            </a:xfrm>
          </p:grpSpPr>
          <p:sp>
            <p:nvSpPr>
              <p:cNvPr id="163" name="Freeform 48"/>
              <p:cNvSpPr>
                <a:spLocks noEditPoints="1"/>
              </p:cNvSpPr>
              <p:nvPr/>
            </p:nvSpPr>
            <p:spPr bwMode="auto">
              <a:xfrm>
                <a:off x="9567863" y="4206875"/>
                <a:ext cx="182563" cy="330200"/>
              </a:xfrm>
              <a:custGeom>
                <a:avLst/>
                <a:gdLst>
                  <a:gd name="T0" fmla="*/ 35 w 70"/>
                  <a:gd name="T1" fmla="*/ 126 h 126"/>
                  <a:gd name="T2" fmla="*/ 0 w 70"/>
                  <a:gd name="T3" fmla="*/ 63 h 126"/>
                  <a:gd name="T4" fmla="*/ 35 w 70"/>
                  <a:gd name="T5" fmla="*/ 0 h 126"/>
                  <a:gd name="T6" fmla="*/ 70 w 70"/>
                  <a:gd name="T7" fmla="*/ 63 h 126"/>
                  <a:gd name="T8" fmla="*/ 35 w 70"/>
                  <a:gd name="T9" fmla="*/ 126 h 126"/>
                  <a:gd name="T10" fmla="*/ 35 w 70"/>
                  <a:gd name="T11" fmla="*/ 6 h 126"/>
                  <a:gd name="T12" fmla="*/ 6 w 70"/>
                  <a:gd name="T13" fmla="*/ 63 h 126"/>
                  <a:gd name="T14" fmla="*/ 35 w 70"/>
                  <a:gd name="T15" fmla="*/ 120 h 126"/>
                  <a:gd name="T16" fmla="*/ 64 w 70"/>
                  <a:gd name="T17" fmla="*/ 63 h 126"/>
                  <a:gd name="T18" fmla="*/ 35 w 70"/>
                  <a:gd name="T19" fmla="*/ 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126">
                    <a:moveTo>
                      <a:pt x="35" y="126"/>
                    </a:moveTo>
                    <a:cubicBezTo>
                      <a:pt x="15" y="126"/>
                      <a:pt x="0" y="98"/>
                      <a:pt x="0" y="63"/>
                    </a:cubicBezTo>
                    <a:cubicBezTo>
                      <a:pt x="0" y="27"/>
                      <a:pt x="15" y="0"/>
                      <a:pt x="35" y="0"/>
                    </a:cubicBezTo>
                    <a:cubicBezTo>
                      <a:pt x="55" y="0"/>
                      <a:pt x="70" y="27"/>
                      <a:pt x="70" y="63"/>
                    </a:cubicBezTo>
                    <a:cubicBezTo>
                      <a:pt x="70" y="98"/>
                      <a:pt x="55" y="126"/>
                      <a:pt x="35" y="126"/>
                    </a:cubicBezTo>
                    <a:close/>
                    <a:moveTo>
                      <a:pt x="35" y="6"/>
                    </a:moveTo>
                    <a:cubicBezTo>
                      <a:pt x="19" y="6"/>
                      <a:pt x="6" y="32"/>
                      <a:pt x="6" y="63"/>
                    </a:cubicBezTo>
                    <a:cubicBezTo>
                      <a:pt x="6" y="93"/>
                      <a:pt x="19" y="120"/>
                      <a:pt x="35" y="120"/>
                    </a:cubicBezTo>
                    <a:cubicBezTo>
                      <a:pt x="51" y="120"/>
                      <a:pt x="64" y="93"/>
                      <a:pt x="64" y="63"/>
                    </a:cubicBezTo>
                    <a:cubicBezTo>
                      <a:pt x="64" y="32"/>
                      <a:pt x="51" y="6"/>
                      <a:pt x="35" y="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49"/>
              <p:cNvSpPr>
                <a:spLocks noEditPoints="1"/>
              </p:cNvSpPr>
              <p:nvPr/>
            </p:nvSpPr>
            <p:spPr bwMode="auto">
              <a:xfrm>
                <a:off x="9488488" y="4260850"/>
                <a:ext cx="341313" cy="219075"/>
              </a:xfrm>
              <a:custGeom>
                <a:avLst/>
                <a:gdLst>
                  <a:gd name="T0" fmla="*/ 40 w 130"/>
                  <a:gd name="T1" fmla="*/ 83 h 83"/>
                  <a:gd name="T2" fmla="*/ 8 w 130"/>
                  <a:gd name="T3" fmla="*/ 68 h 83"/>
                  <a:gd name="T4" fmla="*/ 50 w 130"/>
                  <a:gd name="T5" fmla="*/ 9 h 83"/>
                  <a:gd name="T6" fmla="*/ 90 w 130"/>
                  <a:gd name="T7" fmla="*/ 0 h 83"/>
                  <a:gd name="T8" fmla="*/ 122 w 130"/>
                  <a:gd name="T9" fmla="*/ 15 h 83"/>
                  <a:gd name="T10" fmla="*/ 80 w 130"/>
                  <a:gd name="T11" fmla="*/ 74 h 83"/>
                  <a:gd name="T12" fmla="*/ 40 w 130"/>
                  <a:gd name="T13" fmla="*/ 83 h 83"/>
                  <a:gd name="T14" fmla="*/ 90 w 130"/>
                  <a:gd name="T15" fmla="*/ 6 h 83"/>
                  <a:gd name="T16" fmla="*/ 53 w 130"/>
                  <a:gd name="T17" fmla="*/ 15 h 83"/>
                  <a:gd name="T18" fmla="*/ 13 w 130"/>
                  <a:gd name="T19" fmla="*/ 66 h 83"/>
                  <a:gd name="T20" fmla="*/ 40 w 130"/>
                  <a:gd name="T21" fmla="*/ 77 h 83"/>
                  <a:gd name="T22" fmla="*/ 77 w 130"/>
                  <a:gd name="T23" fmla="*/ 68 h 83"/>
                  <a:gd name="T24" fmla="*/ 117 w 130"/>
                  <a:gd name="T25" fmla="*/ 17 h 83"/>
                  <a:gd name="T26" fmla="*/ 90 w 130"/>
                  <a:gd name="T27" fmla="*/ 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 h="83">
                    <a:moveTo>
                      <a:pt x="40" y="83"/>
                    </a:moveTo>
                    <a:cubicBezTo>
                      <a:pt x="24" y="83"/>
                      <a:pt x="12" y="78"/>
                      <a:pt x="8" y="68"/>
                    </a:cubicBezTo>
                    <a:cubicBezTo>
                      <a:pt x="0" y="50"/>
                      <a:pt x="18" y="24"/>
                      <a:pt x="50" y="9"/>
                    </a:cubicBezTo>
                    <a:cubicBezTo>
                      <a:pt x="63" y="3"/>
                      <a:pt x="78" y="0"/>
                      <a:pt x="90" y="0"/>
                    </a:cubicBezTo>
                    <a:cubicBezTo>
                      <a:pt x="106" y="0"/>
                      <a:pt x="118" y="5"/>
                      <a:pt x="122" y="15"/>
                    </a:cubicBezTo>
                    <a:cubicBezTo>
                      <a:pt x="130" y="33"/>
                      <a:pt x="112" y="59"/>
                      <a:pt x="80" y="74"/>
                    </a:cubicBezTo>
                    <a:cubicBezTo>
                      <a:pt x="67" y="80"/>
                      <a:pt x="52" y="83"/>
                      <a:pt x="40" y="83"/>
                    </a:cubicBezTo>
                    <a:close/>
                    <a:moveTo>
                      <a:pt x="90" y="6"/>
                    </a:moveTo>
                    <a:cubicBezTo>
                      <a:pt x="79" y="6"/>
                      <a:pt x="65" y="9"/>
                      <a:pt x="53" y="15"/>
                    </a:cubicBezTo>
                    <a:cubicBezTo>
                      <a:pt x="25" y="28"/>
                      <a:pt x="7" y="51"/>
                      <a:pt x="13" y="66"/>
                    </a:cubicBezTo>
                    <a:cubicBezTo>
                      <a:pt x="17" y="73"/>
                      <a:pt x="26" y="77"/>
                      <a:pt x="40" y="77"/>
                    </a:cubicBezTo>
                    <a:cubicBezTo>
                      <a:pt x="51" y="77"/>
                      <a:pt x="65" y="74"/>
                      <a:pt x="77" y="68"/>
                    </a:cubicBezTo>
                    <a:cubicBezTo>
                      <a:pt x="105" y="55"/>
                      <a:pt x="123" y="32"/>
                      <a:pt x="117" y="17"/>
                    </a:cubicBezTo>
                    <a:cubicBezTo>
                      <a:pt x="113" y="10"/>
                      <a:pt x="104" y="6"/>
                      <a:pt x="90" y="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50"/>
              <p:cNvSpPr>
                <a:spLocks noEditPoints="1"/>
              </p:cNvSpPr>
              <p:nvPr/>
            </p:nvSpPr>
            <p:spPr bwMode="auto">
              <a:xfrm>
                <a:off x="9493250" y="4267200"/>
                <a:ext cx="331788" cy="206375"/>
              </a:xfrm>
              <a:custGeom>
                <a:avLst/>
                <a:gdLst>
                  <a:gd name="T0" fmla="*/ 85 w 126"/>
                  <a:gd name="T1" fmla="*/ 79 h 79"/>
                  <a:gd name="T2" fmla="*/ 51 w 126"/>
                  <a:gd name="T3" fmla="*/ 73 h 79"/>
                  <a:gd name="T4" fmla="*/ 13 w 126"/>
                  <a:gd name="T5" fmla="*/ 48 h 79"/>
                  <a:gd name="T6" fmla="*/ 4 w 126"/>
                  <a:gd name="T7" fmla="*/ 18 h 79"/>
                  <a:gd name="T8" fmla="*/ 41 w 126"/>
                  <a:gd name="T9" fmla="*/ 0 h 79"/>
                  <a:gd name="T10" fmla="*/ 75 w 126"/>
                  <a:gd name="T11" fmla="*/ 6 h 79"/>
                  <a:gd name="T12" fmla="*/ 113 w 126"/>
                  <a:gd name="T13" fmla="*/ 31 h 79"/>
                  <a:gd name="T14" fmla="*/ 122 w 126"/>
                  <a:gd name="T15" fmla="*/ 61 h 79"/>
                  <a:gd name="T16" fmla="*/ 85 w 126"/>
                  <a:gd name="T17" fmla="*/ 79 h 79"/>
                  <a:gd name="T18" fmla="*/ 41 w 126"/>
                  <a:gd name="T19" fmla="*/ 6 h 79"/>
                  <a:gd name="T20" fmla="*/ 9 w 126"/>
                  <a:gd name="T21" fmla="*/ 20 h 79"/>
                  <a:gd name="T22" fmla="*/ 18 w 126"/>
                  <a:gd name="T23" fmla="*/ 45 h 79"/>
                  <a:gd name="T24" fmla="*/ 53 w 126"/>
                  <a:gd name="T25" fmla="*/ 67 h 79"/>
                  <a:gd name="T26" fmla="*/ 85 w 126"/>
                  <a:gd name="T27" fmla="*/ 73 h 79"/>
                  <a:gd name="T28" fmla="*/ 117 w 126"/>
                  <a:gd name="T29" fmla="*/ 59 h 79"/>
                  <a:gd name="T30" fmla="*/ 108 w 126"/>
                  <a:gd name="T31" fmla="*/ 34 h 79"/>
                  <a:gd name="T32" fmla="*/ 73 w 126"/>
                  <a:gd name="T33" fmla="*/ 12 h 79"/>
                  <a:gd name="T34" fmla="*/ 41 w 126"/>
                  <a:gd name="T35"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6" h="79">
                    <a:moveTo>
                      <a:pt x="85" y="79"/>
                    </a:moveTo>
                    <a:cubicBezTo>
                      <a:pt x="74" y="79"/>
                      <a:pt x="63" y="77"/>
                      <a:pt x="51" y="73"/>
                    </a:cubicBezTo>
                    <a:cubicBezTo>
                      <a:pt x="35" y="67"/>
                      <a:pt x="22" y="58"/>
                      <a:pt x="13" y="48"/>
                    </a:cubicBezTo>
                    <a:cubicBezTo>
                      <a:pt x="4" y="38"/>
                      <a:pt x="0" y="27"/>
                      <a:pt x="4" y="18"/>
                    </a:cubicBezTo>
                    <a:cubicBezTo>
                      <a:pt x="8" y="7"/>
                      <a:pt x="22" y="0"/>
                      <a:pt x="41" y="0"/>
                    </a:cubicBezTo>
                    <a:cubicBezTo>
                      <a:pt x="52" y="0"/>
                      <a:pt x="63" y="2"/>
                      <a:pt x="75" y="6"/>
                    </a:cubicBezTo>
                    <a:cubicBezTo>
                      <a:pt x="91" y="12"/>
                      <a:pt x="104" y="21"/>
                      <a:pt x="113" y="31"/>
                    </a:cubicBezTo>
                    <a:cubicBezTo>
                      <a:pt x="122" y="41"/>
                      <a:pt x="126" y="52"/>
                      <a:pt x="122" y="61"/>
                    </a:cubicBezTo>
                    <a:cubicBezTo>
                      <a:pt x="118" y="72"/>
                      <a:pt x="104" y="79"/>
                      <a:pt x="85" y="79"/>
                    </a:cubicBezTo>
                    <a:close/>
                    <a:moveTo>
                      <a:pt x="41" y="6"/>
                    </a:moveTo>
                    <a:cubicBezTo>
                      <a:pt x="24" y="6"/>
                      <a:pt x="13" y="11"/>
                      <a:pt x="9" y="20"/>
                    </a:cubicBezTo>
                    <a:cubicBezTo>
                      <a:pt x="7" y="27"/>
                      <a:pt x="10" y="36"/>
                      <a:pt x="18" y="45"/>
                    </a:cubicBezTo>
                    <a:cubicBezTo>
                      <a:pt x="26" y="54"/>
                      <a:pt x="38" y="62"/>
                      <a:pt x="53" y="67"/>
                    </a:cubicBezTo>
                    <a:cubicBezTo>
                      <a:pt x="64" y="71"/>
                      <a:pt x="75" y="73"/>
                      <a:pt x="85" y="73"/>
                    </a:cubicBezTo>
                    <a:cubicBezTo>
                      <a:pt x="102" y="73"/>
                      <a:pt x="113" y="68"/>
                      <a:pt x="117" y="59"/>
                    </a:cubicBezTo>
                    <a:cubicBezTo>
                      <a:pt x="119" y="52"/>
                      <a:pt x="116" y="43"/>
                      <a:pt x="108" y="34"/>
                    </a:cubicBezTo>
                    <a:cubicBezTo>
                      <a:pt x="100" y="25"/>
                      <a:pt x="88" y="17"/>
                      <a:pt x="73" y="12"/>
                    </a:cubicBezTo>
                    <a:cubicBezTo>
                      <a:pt x="62" y="8"/>
                      <a:pt x="51" y="6"/>
                      <a:pt x="41" y="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Oval 51"/>
              <p:cNvSpPr>
                <a:spLocks noChangeArrowheads="1"/>
              </p:cNvSpPr>
              <p:nvPr/>
            </p:nvSpPr>
            <p:spPr bwMode="auto">
              <a:xfrm>
                <a:off x="9617075" y="4329113"/>
                <a:ext cx="84138" cy="8413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Oval 52"/>
              <p:cNvSpPr>
                <a:spLocks noChangeArrowheads="1"/>
              </p:cNvSpPr>
              <p:nvPr/>
            </p:nvSpPr>
            <p:spPr bwMode="auto">
              <a:xfrm>
                <a:off x="9785350" y="4413250"/>
                <a:ext cx="41275"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Oval 53"/>
              <p:cNvSpPr>
                <a:spLocks noChangeArrowheads="1"/>
              </p:cNvSpPr>
              <p:nvPr/>
            </p:nvSpPr>
            <p:spPr bwMode="auto">
              <a:xfrm>
                <a:off x="9491663" y="4413250"/>
                <a:ext cx="41275"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Oval 54"/>
              <p:cNvSpPr>
                <a:spLocks noChangeArrowheads="1"/>
              </p:cNvSpPr>
              <p:nvPr/>
            </p:nvSpPr>
            <p:spPr bwMode="auto">
              <a:xfrm>
                <a:off x="9637713" y="4192588"/>
                <a:ext cx="42863"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0" name="椭圆 109"/>
            <p:cNvSpPr/>
            <p:nvPr/>
          </p:nvSpPr>
          <p:spPr>
            <a:xfrm>
              <a:off x="3089412" y="1076015"/>
              <a:ext cx="1041895" cy="1027036"/>
            </a:xfrm>
            <a:prstGeom prst="ellipse">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p:nvPr/>
          </p:nvSpPr>
          <p:spPr>
            <a:xfrm>
              <a:off x="3206581" y="1191513"/>
              <a:ext cx="807559" cy="796041"/>
            </a:xfrm>
            <a:prstGeom prst="ellipse">
              <a:avLst/>
            </a:prstGeom>
            <a:gradFill>
              <a:gsLst>
                <a:gs pos="0">
                  <a:srgbClr val="9F73B0"/>
                </a:gs>
                <a:gs pos="100000">
                  <a:srgbClr val="253C95"/>
                </a:gs>
              </a:gsLst>
              <a:lin ang="27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2" name="组合 111"/>
            <p:cNvGrpSpPr/>
            <p:nvPr/>
          </p:nvGrpSpPr>
          <p:grpSpPr>
            <a:xfrm>
              <a:off x="3402662" y="1364648"/>
              <a:ext cx="752645" cy="683029"/>
              <a:chOff x="5722963" y="2742165"/>
              <a:chExt cx="500063" cy="460375"/>
            </a:xfrm>
          </p:grpSpPr>
          <p:sp>
            <p:nvSpPr>
              <p:cNvPr id="160" name="Freeform 55"/>
              <p:cNvSpPr/>
              <p:nvPr/>
            </p:nvSpPr>
            <p:spPr bwMode="auto">
              <a:xfrm>
                <a:off x="5742013" y="2745340"/>
                <a:ext cx="481013" cy="457200"/>
              </a:xfrm>
              <a:custGeom>
                <a:avLst/>
                <a:gdLst>
                  <a:gd name="T0" fmla="*/ 137 w 303"/>
                  <a:gd name="T1" fmla="*/ 288 h 288"/>
                  <a:gd name="T2" fmla="*/ 0 w 303"/>
                  <a:gd name="T3" fmla="*/ 174 h 288"/>
                  <a:gd name="T4" fmla="*/ 2 w 303"/>
                  <a:gd name="T5" fmla="*/ 15 h 288"/>
                  <a:gd name="T6" fmla="*/ 54 w 303"/>
                  <a:gd name="T7" fmla="*/ 10 h 288"/>
                  <a:gd name="T8" fmla="*/ 85 w 303"/>
                  <a:gd name="T9" fmla="*/ 43 h 288"/>
                  <a:gd name="T10" fmla="*/ 106 w 303"/>
                  <a:gd name="T11" fmla="*/ 22 h 288"/>
                  <a:gd name="T12" fmla="*/ 128 w 303"/>
                  <a:gd name="T13" fmla="*/ 0 h 288"/>
                  <a:gd name="T14" fmla="*/ 303 w 303"/>
                  <a:gd name="T15" fmla="*/ 150 h 288"/>
                  <a:gd name="T16" fmla="*/ 137 w 303"/>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288">
                    <a:moveTo>
                      <a:pt x="137" y="288"/>
                    </a:moveTo>
                    <a:lnTo>
                      <a:pt x="0" y="174"/>
                    </a:lnTo>
                    <a:lnTo>
                      <a:pt x="2" y="15"/>
                    </a:lnTo>
                    <a:lnTo>
                      <a:pt x="54" y="10"/>
                    </a:lnTo>
                    <a:lnTo>
                      <a:pt x="85" y="43"/>
                    </a:lnTo>
                    <a:lnTo>
                      <a:pt x="106" y="22"/>
                    </a:lnTo>
                    <a:lnTo>
                      <a:pt x="128" y="0"/>
                    </a:lnTo>
                    <a:lnTo>
                      <a:pt x="303" y="150"/>
                    </a:lnTo>
                    <a:lnTo>
                      <a:pt x="137"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vert="horz" wrap="square" lIns="91440" tIns="45720" rIns="91440" bIns="45720" numCol="1" anchor="t" anchorCtr="0" compatLnSpc="1"/>
              <a:lstStyle/>
              <a:p>
                <a:endParaRPr lang="zh-CN" altLang="en-US"/>
              </a:p>
            </p:txBody>
          </p:sp>
          <p:sp>
            <p:nvSpPr>
              <p:cNvPr id="161" name="Freeform 56"/>
              <p:cNvSpPr>
                <a:spLocks noEditPoints="1"/>
              </p:cNvSpPr>
              <p:nvPr/>
            </p:nvSpPr>
            <p:spPr bwMode="auto">
              <a:xfrm>
                <a:off x="5722963" y="2742165"/>
                <a:ext cx="115888" cy="290513"/>
              </a:xfrm>
              <a:custGeom>
                <a:avLst/>
                <a:gdLst>
                  <a:gd name="T0" fmla="*/ 17 w 31"/>
                  <a:gd name="T1" fmla="*/ 0 h 77"/>
                  <a:gd name="T2" fmla="*/ 28 w 31"/>
                  <a:gd name="T3" fmla="*/ 5 h 77"/>
                  <a:gd name="T4" fmla="*/ 31 w 31"/>
                  <a:gd name="T5" fmla="*/ 18 h 77"/>
                  <a:gd name="T6" fmla="*/ 31 w 31"/>
                  <a:gd name="T7" fmla="*/ 63 h 77"/>
                  <a:gd name="T8" fmla="*/ 27 w 31"/>
                  <a:gd name="T9" fmla="*/ 74 h 77"/>
                  <a:gd name="T10" fmla="*/ 16 w 31"/>
                  <a:gd name="T11" fmla="*/ 77 h 77"/>
                  <a:gd name="T12" fmla="*/ 2 w 31"/>
                  <a:gd name="T13" fmla="*/ 72 h 77"/>
                  <a:gd name="T14" fmla="*/ 0 w 31"/>
                  <a:gd name="T15" fmla="*/ 57 h 77"/>
                  <a:gd name="T16" fmla="*/ 0 w 31"/>
                  <a:gd name="T17" fmla="*/ 21 h 77"/>
                  <a:gd name="T18" fmla="*/ 3 w 31"/>
                  <a:gd name="T19" fmla="*/ 6 h 77"/>
                  <a:gd name="T20" fmla="*/ 17 w 31"/>
                  <a:gd name="T21" fmla="*/ 0 h 77"/>
                  <a:gd name="T22" fmla="*/ 16 w 31"/>
                  <a:gd name="T23" fmla="*/ 70 h 77"/>
                  <a:gd name="T24" fmla="*/ 22 w 31"/>
                  <a:gd name="T25" fmla="*/ 59 h 77"/>
                  <a:gd name="T26" fmla="*/ 22 w 31"/>
                  <a:gd name="T27" fmla="*/ 17 h 77"/>
                  <a:gd name="T28" fmla="*/ 16 w 31"/>
                  <a:gd name="T29" fmla="*/ 7 h 77"/>
                  <a:gd name="T30" fmla="*/ 9 w 31"/>
                  <a:gd name="T31" fmla="*/ 17 h 77"/>
                  <a:gd name="T32" fmla="*/ 9 w 31"/>
                  <a:gd name="T33" fmla="*/ 20 h 77"/>
                  <a:gd name="T34" fmla="*/ 9 w 31"/>
                  <a:gd name="T35" fmla="*/ 23 h 77"/>
                  <a:gd name="T36" fmla="*/ 9 w 31"/>
                  <a:gd name="T37" fmla="*/ 35 h 77"/>
                  <a:gd name="T38" fmla="*/ 9 w 31"/>
                  <a:gd name="T39" fmla="*/ 48 h 77"/>
                  <a:gd name="T40" fmla="*/ 9 w 31"/>
                  <a:gd name="T41" fmla="*/ 59 h 77"/>
                  <a:gd name="T42" fmla="*/ 16 w 31"/>
                  <a:gd name="T43"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77">
                    <a:moveTo>
                      <a:pt x="17" y="0"/>
                    </a:moveTo>
                    <a:cubicBezTo>
                      <a:pt x="22" y="0"/>
                      <a:pt x="26" y="2"/>
                      <a:pt x="28" y="5"/>
                    </a:cubicBezTo>
                    <a:cubicBezTo>
                      <a:pt x="30" y="8"/>
                      <a:pt x="31" y="12"/>
                      <a:pt x="31" y="18"/>
                    </a:cubicBezTo>
                    <a:cubicBezTo>
                      <a:pt x="31" y="63"/>
                      <a:pt x="31" y="63"/>
                      <a:pt x="31" y="63"/>
                    </a:cubicBezTo>
                    <a:cubicBezTo>
                      <a:pt x="31" y="67"/>
                      <a:pt x="30" y="71"/>
                      <a:pt x="27" y="74"/>
                    </a:cubicBezTo>
                    <a:cubicBezTo>
                      <a:pt x="24" y="76"/>
                      <a:pt x="21" y="77"/>
                      <a:pt x="16" y="77"/>
                    </a:cubicBezTo>
                    <a:cubicBezTo>
                      <a:pt x="9" y="77"/>
                      <a:pt x="5" y="76"/>
                      <a:pt x="2" y="72"/>
                    </a:cubicBezTo>
                    <a:cubicBezTo>
                      <a:pt x="1" y="69"/>
                      <a:pt x="0" y="64"/>
                      <a:pt x="0" y="57"/>
                    </a:cubicBezTo>
                    <a:cubicBezTo>
                      <a:pt x="0" y="21"/>
                      <a:pt x="0" y="21"/>
                      <a:pt x="0" y="21"/>
                    </a:cubicBezTo>
                    <a:cubicBezTo>
                      <a:pt x="0" y="14"/>
                      <a:pt x="1" y="8"/>
                      <a:pt x="3" y="6"/>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1"/>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sp>
            <p:nvSpPr>
              <p:cNvPr id="162" name="Freeform 57"/>
              <p:cNvSpPr/>
              <p:nvPr/>
            </p:nvSpPr>
            <p:spPr bwMode="auto">
              <a:xfrm>
                <a:off x="5876951" y="2745340"/>
                <a:ext cx="68263" cy="287338"/>
              </a:xfrm>
              <a:custGeom>
                <a:avLst/>
                <a:gdLst>
                  <a:gd name="T0" fmla="*/ 0 w 18"/>
                  <a:gd name="T1" fmla="*/ 11 h 76"/>
                  <a:gd name="T2" fmla="*/ 11 w 18"/>
                  <a:gd name="T3" fmla="*/ 0 h 76"/>
                  <a:gd name="T4" fmla="*/ 18 w 18"/>
                  <a:gd name="T5" fmla="*/ 0 h 76"/>
                  <a:gd name="T6" fmla="*/ 18 w 18"/>
                  <a:gd name="T7" fmla="*/ 76 h 76"/>
                  <a:gd name="T8" fmla="*/ 8 w 18"/>
                  <a:gd name="T9" fmla="*/ 76 h 76"/>
                  <a:gd name="T10" fmla="*/ 8 w 18"/>
                  <a:gd name="T11" fmla="*/ 19 h 76"/>
                  <a:gd name="T12" fmla="*/ 0 w 18"/>
                  <a:gd name="T13" fmla="*/ 19 h 76"/>
                  <a:gd name="T14" fmla="*/ 0 w 18"/>
                  <a:gd name="T15" fmla="*/ 11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76">
                    <a:moveTo>
                      <a:pt x="0" y="11"/>
                    </a:moveTo>
                    <a:cubicBezTo>
                      <a:pt x="7" y="10"/>
                      <a:pt x="10" y="7"/>
                      <a:pt x="11" y="0"/>
                    </a:cubicBezTo>
                    <a:cubicBezTo>
                      <a:pt x="18" y="0"/>
                      <a:pt x="18" y="0"/>
                      <a:pt x="18" y="0"/>
                    </a:cubicBezTo>
                    <a:cubicBezTo>
                      <a:pt x="18" y="76"/>
                      <a:pt x="18" y="76"/>
                      <a:pt x="18" y="76"/>
                    </a:cubicBezTo>
                    <a:cubicBezTo>
                      <a:pt x="8" y="76"/>
                      <a:pt x="8" y="76"/>
                      <a:pt x="8" y="76"/>
                    </a:cubicBezTo>
                    <a:cubicBezTo>
                      <a:pt x="8" y="19"/>
                      <a:pt x="8" y="19"/>
                      <a:pt x="8" y="19"/>
                    </a:cubicBezTo>
                    <a:cubicBezTo>
                      <a:pt x="0" y="19"/>
                      <a:pt x="0" y="19"/>
                      <a:pt x="0" y="19"/>
                    </a:cubicBezTo>
                    <a:lnTo>
                      <a:pt x="0" y="11"/>
                    </a:ln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grpSp>
        <p:sp>
          <p:nvSpPr>
            <p:cNvPr id="113" name="椭圆 112"/>
            <p:cNvSpPr/>
            <p:nvPr/>
          </p:nvSpPr>
          <p:spPr>
            <a:xfrm>
              <a:off x="7208764" y="1076015"/>
              <a:ext cx="1041895" cy="1027036"/>
            </a:xfrm>
            <a:prstGeom prst="ellipse">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a:off x="7325933" y="1191513"/>
              <a:ext cx="807559" cy="796041"/>
            </a:xfrm>
            <a:prstGeom prst="ellipse">
              <a:avLst/>
            </a:pr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7517463" y="1357079"/>
              <a:ext cx="769371" cy="683029"/>
              <a:chOff x="952501" y="6013451"/>
              <a:chExt cx="511175" cy="460375"/>
            </a:xfrm>
          </p:grpSpPr>
          <p:sp>
            <p:nvSpPr>
              <p:cNvPr id="157" name="Freeform 58"/>
              <p:cNvSpPr/>
              <p:nvPr/>
            </p:nvSpPr>
            <p:spPr bwMode="auto">
              <a:xfrm>
                <a:off x="971551" y="6021388"/>
                <a:ext cx="492125" cy="452438"/>
              </a:xfrm>
              <a:custGeom>
                <a:avLst/>
                <a:gdLst>
                  <a:gd name="T0" fmla="*/ 137 w 310"/>
                  <a:gd name="T1" fmla="*/ 285 h 285"/>
                  <a:gd name="T2" fmla="*/ 0 w 310"/>
                  <a:gd name="T3" fmla="*/ 171 h 285"/>
                  <a:gd name="T4" fmla="*/ 2 w 310"/>
                  <a:gd name="T5" fmla="*/ 12 h 285"/>
                  <a:gd name="T6" fmla="*/ 54 w 310"/>
                  <a:gd name="T7" fmla="*/ 7 h 285"/>
                  <a:gd name="T8" fmla="*/ 87 w 310"/>
                  <a:gd name="T9" fmla="*/ 40 h 285"/>
                  <a:gd name="T10" fmla="*/ 97 w 310"/>
                  <a:gd name="T11" fmla="*/ 7 h 285"/>
                  <a:gd name="T12" fmla="*/ 137 w 310"/>
                  <a:gd name="T13" fmla="*/ 0 h 285"/>
                  <a:gd name="T14" fmla="*/ 310 w 310"/>
                  <a:gd name="T15" fmla="*/ 150 h 285"/>
                  <a:gd name="T16" fmla="*/ 137 w 310"/>
                  <a:gd name="T17"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5">
                    <a:moveTo>
                      <a:pt x="137" y="285"/>
                    </a:moveTo>
                    <a:lnTo>
                      <a:pt x="0" y="171"/>
                    </a:lnTo>
                    <a:lnTo>
                      <a:pt x="2" y="12"/>
                    </a:lnTo>
                    <a:lnTo>
                      <a:pt x="54" y="7"/>
                    </a:lnTo>
                    <a:lnTo>
                      <a:pt x="87" y="40"/>
                    </a:lnTo>
                    <a:lnTo>
                      <a:pt x="97" y="7"/>
                    </a:lnTo>
                    <a:lnTo>
                      <a:pt x="137" y="0"/>
                    </a:lnTo>
                    <a:lnTo>
                      <a:pt x="310" y="150"/>
                    </a:lnTo>
                    <a:lnTo>
                      <a:pt x="137" y="285"/>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vert="horz" wrap="square" lIns="91440" tIns="45720" rIns="91440" bIns="45720" numCol="1" anchor="t" anchorCtr="0" compatLnSpc="1"/>
              <a:lstStyle/>
              <a:p>
                <a:endParaRPr lang="zh-CN" altLang="en-US"/>
              </a:p>
            </p:txBody>
          </p:sp>
          <p:sp>
            <p:nvSpPr>
              <p:cNvPr id="158" name="Freeform 59"/>
              <p:cNvSpPr>
                <a:spLocks noEditPoints="1"/>
              </p:cNvSpPr>
              <p:nvPr/>
            </p:nvSpPr>
            <p:spPr bwMode="auto">
              <a:xfrm>
                <a:off x="952501" y="6013451"/>
                <a:ext cx="115888" cy="290513"/>
              </a:xfrm>
              <a:custGeom>
                <a:avLst/>
                <a:gdLst>
                  <a:gd name="T0" fmla="*/ 17 w 31"/>
                  <a:gd name="T1" fmla="*/ 0 h 77"/>
                  <a:gd name="T2" fmla="*/ 28 w 31"/>
                  <a:gd name="T3" fmla="*/ 5 h 77"/>
                  <a:gd name="T4" fmla="*/ 31 w 31"/>
                  <a:gd name="T5" fmla="*/ 18 h 77"/>
                  <a:gd name="T6" fmla="*/ 31 w 31"/>
                  <a:gd name="T7" fmla="*/ 62 h 77"/>
                  <a:gd name="T8" fmla="*/ 27 w 31"/>
                  <a:gd name="T9" fmla="*/ 73 h 77"/>
                  <a:gd name="T10" fmla="*/ 16 w 31"/>
                  <a:gd name="T11" fmla="*/ 77 h 77"/>
                  <a:gd name="T12" fmla="*/ 3 w 31"/>
                  <a:gd name="T13" fmla="*/ 71 h 77"/>
                  <a:gd name="T14" fmla="*/ 0 w 31"/>
                  <a:gd name="T15" fmla="*/ 56 h 77"/>
                  <a:gd name="T16" fmla="*/ 0 w 31"/>
                  <a:gd name="T17" fmla="*/ 21 h 77"/>
                  <a:gd name="T18" fmla="*/ 3 w 31"/>
                  <a:gd name="T19" fmla="*/ 5 h 77"/>
                  <a:gd name="T20" fmla="*/ 17 w 31"/>
                  <a:gd name="T21" fmla="*/ 0 h 77"/>
                  <a:gd name="T22" fmla="*/ 16 w 31"/>
                  <a:gd name="T23" fmla="*/ 70 h 77"/>
                  <a:gd name="T24" fmla="*/ 22 w 31"/>
                  <a:gd name="T25" fmla="*/ 59 h 77"/>
                  <a:gd name="T26" fmla="*/ 22 w 31"/>
                  <a:gd name="T27" fmla="*/ 17 h 77"/>
                  <a:gd name="T28" fmla="*/ 16 w 31"/>
                  <a:gd name="T29" fmla="*/ 7 h 77"/>
                  <a:gd name="T30" fmla="*/ 9 w 31"/>
                  <a:gd name="T31" fmla="*/ 17 h 77"/>
                  <a:gd name="T32" fmla="*/ 9 w 31"/>
                  <a:gd name="T33" fmla="*/ 20 h 77"/>
                  <a:gd name="T34" fmla="*/ 9 w 31"/>
                  <a:gd name="T35" fmla="*/ 23 h 77"/>
                  <a:gd name="T36" fmla="*/ 9 w 31"/>
                  <a:gd name="T37" fmla="*/ 35 h 77"/>
                  <a:gd name="T38" fmla="*/ 9 w 31"/>
                  <a:gd name="T39" fmla="*/ 48 h 77"/>
                  <a:gd name="T40" fmla="*/ 9 w 31"/>
                  <a:gd name="T41" fmla="*/ 59 h 77"/>
                  <a:gd name="T42" fmla="*/ 16 w 31"/>
                  <a:gd name="T43"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77">
                    <a:moveTo>
                      <a:pt x="17" y="0"/>
                    </a:moveTo>
                    <a:cubicBezTo>
                      <a:pt x="22" y="0"/>
                      <a:pt x="26" y="1"/>
                      <a:pt x="28" y="5"/>
                    </a:cubicBezTo>
                    <a:cubicBezTo>
                      <a:pt x="30" y="8"/>
                      <a:pt x="31" y="12"/>
                      <a:pt x="31" y="18"/>
                    </a:cubicBezTo>
                    <a:cubicBezTo>
                      <a:pt x="31" y="62"/>
                      <a:pt x="31" y="62"/>
                      <a:pt x="31" y="62"/>
                    </a:cubicBezTo>
                    <a:cubicBezTo>
                      <a:pt x="31" y="67"/>
                      <a:pt x="30" y="71"/>
                      <a:pt x="27" y="73"/>
                    </a:cubicBezTo>
                    <a:cubicBezTo>
                      <a:pt x="25" y="76"/>
                      <a:pt x="21" y="77"/>
                      <a:pt x="16" y="77"/>
                    </a:cubicBezTo>
                    <a:cubicBezTo>
                      <a:pt x="9" y="77"/>
                      <a:pt x="5" y="75"/>
                      <a:pt x="3" y="71"/>
                    </a:cubicBezTo>
                    <a:cubicBezTo>
                      <a:pt x="1" y="69"/>
                      <a:pt x="0" y="64"/>
                      <a:pt x="0" y="56"/>
                    </a:cubicBezTo>
                    <a:cubicBezTo>
                      <a:pt x="0" y="21"/>
                      <a:pt x="0" y="21"/>
                      <a:pt x="0" y="21"/>
                    </a:cubicBezTo>
                    <a:cubicBezTo>
                      <a:pt x="0" y="13"/>
                      <a:pt x="1" y="8"/>
                      <a:pt x="3" y="5"/>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sp>
            <p:nvSpPr>
              <p:cNvPr id="159" name="Freeform 60"/>
              <p:cNvSpPr/>
              <p:nvPr/>
            </p:nvSpPr>
            <p:spPr bwMode="auto">
              <a:xfrm>
                <a:off x="1090613" y="6013451"/>
                <a:ext cx="117475" cy="290513"/>
              </a:xfrm>
              <a:custGeom>
                <a:avLst/>
                <a:gdLst>
                  <a:gd name="T0" fmla="*/ 0 w 31"/>
                  <a:gd name="T1" fmla="*/ 16 h 77"/>
                  <a:gd name="T2" fmla="*/ 4 w 31"/>
                  <a:gd name="T3" fmla="*/ 4 h 77"/>
                  <a:gd name="T4" fmla="*/ 16 w 31"/>
                  <a:gd name="T5" fmla="*/ 0 h 77"/>
                  <a:gd name="T6" fmla="*/ 29 w 31"/>
                  <a:gd name="T7" fmla="*/ 6 h 77"/>
                  <a:gd name="T8" fmla="*/ 31 w 31"/>
                  <a:gd name="T9" fmla="*/ 22 h 77"/>
                  <a:gd name="T10" fmla="*/ 30 w 31"/>
                  <a:gd name="T11" fmla="*/ 30 h 77"/>
                  <a:gd name="T12" fmla="*/ 27 w 31"/>
                  <a:gd name="T13" fmla="*/ 38 h 77"/>
                  <a:gd name="T14" fmla="*/ 18 w 31"/>
                  <a:gd name="T15" fmla="*/ 52 h 77"/>
                  <a:gd name="T16" fmla="*/ 11 w 31"/>
                  <a:gd name="T17" fmla="*/ 68 h 77"/>
                  <a:gd name="T18" fmla="*/ 31 w 31"/>
                  <a:gd name="T19" fmla="*/ 68 h 77"/>
                  <a:gd name="T20" fmla="*/ 31 w 31"/>
                  <a:gd name="T21" fmla="*/ 76 h 77"/>
                  <a:gd name="T22" fmla="*/ 8 w 31"/>
                  <a:gd name="T23" fmla="*/ 77 h 77"/>
                  <a:gd name="T24" fmla="*/ 0 w 31"/>
                  <a:gd name="T25" fmla="*/ 76 h 77"/>
                  <a:gd name="T26" fmla="*/ 0 w 31"/>
                  <a:gd name="T27" fmla="*/ 76 h 77"/>
                  <a:gd name="T28" fmla="*/ 5 w 31"/>
                  <a:gd name="T29" fmla="*/ 55 h 77"/>
                  <a:gd name="T30" fmla="*/ 17 w 31"/>
                  <a:gd name="T31" fmla="*/ 37 h 77"/>
                  <a:gd name="T32" fmla="*/ 21 w 31"/>
                  <a:gd name="T33" fmla="*/ 20 h 77"/>
                  <a:gd name="T34" fmla="*/ 21 w 31"/>
                  <a:gd name="T35" fmla="*/ 19 h 77"/>
                  <a:gd name="T36" fmla="*/ 21 w 31"/>
                  <a:gd name="T37" fmla="*/ 17 h 77"/>
                  <a:gd name="T38" fmla="*/ 21 w 31"/>
                  <a:gd name="T39" fmla="*/ 12 h 77"/>
                  <a:gd name="T40" fmla="*/ 15 w 31"/>
                  <a:gd name="T41" fmla="*/ 7 h 77"/>
                  <a:gd name="T42" fmla="*/ 10 w 31"/>
                  <a:gd name="T43" fmla="*/ 16 h 77"/>
                  <a:gd name="T44" fmla="*/ 10 w 31"/>
                  <a:gd name="T45" fmla="*/ 19 h 77"/>
                  <a:gd name="T46" fmla="*/ 10 w 31"/>
                  <a:gd name="T47" fmla="*/ 21 h 77"/>
                  <a:gd name="T48" fmla="*/ 10 w 31"/>
                  <a:gd name="T49" fmla="*/ 23 h 77"/>
                  <a:gd name="T50" fmla="*/ 10 w 31"/>
                  <a:gd name="T51" fmla="*/ 26 h 77"/>
                  <a:gd name="T52" fmla="*/ 0 w 31"/>
                  <a:gd name="T53" fmla="*/ 26 h 77"/>
                  <a:gd name="T54" fmla="*/ 0 w 31"/>
                  <a:gd name="T55" fmla="*/ 1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77">
                    <a:moveTo>
                      <a:pt x="0" y="16"/>
                    </a:moveTo>
                    <a:cubicBezTo>
                      <a:pt x="0" y="10"/>
                      <a:pt x="2" y="6"/>
                      <a:pt x="4" y="4"/>
                    </a:cubicBezTo>
                    <a:cubicBezTo>
                      <a:pt x="6" y="1"/>
                      <a:pt x="10" y="0"/>
                      <a:pt x="16" y="0"/>
                    </a:cubicBezTo>
                    <a:cubicBezTo>
                      <a:pt x="23" y="0"/>
                      <a:pt x="27" y="2"/>
                      <a:pt x="29" y="6"/>
                    </a:cubicBezTo>
                    <a:cubicBezTo>
                      <a:pt x="30" y="9"/>
                      <a:pt x="31" y="14"/>
                      <a:pt x="31" y="22"/>
                    </a:cubicBezTo>
                    <a:cubicBezTo>
                      <a:pt x="31" y="25"/>
                      <a:pt x="31" y="28"/>
                      <a:pt x="30" y="30"/>
                    </a:cubicBezTo>
                    <a:cubicBezTo>
                      <a:pt x="30" y="32"/>
                      <a:pt x="29" y="35"/>
                      <a:pt x="27" y="38"/>
                    </a:cubicBezTo>
                    <a:cubicBezTo>
                      <a:pt x="18" y="52"/>
                      <a:pt x="18" y="52"/>
                      <a:pt x="18" y="52"/>
                    </a:cubicBezTo>
                    <a:cubicBezTo>
                      <a:pt x="14" y="58"/>
                      <a:pt x="12" y="63"/>
                      <a:pt x="11" y="68"/>
                    </a:cubicBezTo>
                    <a:cubicBezTo>
                      <a:pt x="31" y="68"/>
                      <a:pt x="31" y="68"/>
                      <a:pt x="31" y="68"/>
                    </a:cubicBezTo>
                    <a:cubicBezTo>
                      <a:pt x="31" y="76"/>
                      <a:pt x="31" y="76"/>
                      <a:pt x="31" y="76"/>
                    </a:cubicBezTo>
                    <a:cubicBezTo>
                      <a:pt x="8" y="77"/>
                      <a:pt x="8" y="77"/>
                      <a:pt x="8" y="77"/>
                    </a:cubicBezTo>
                    <a:cubicBezTo>
                      <a:pt x="0" y="76"/>
                      <a:pt x="0" y="76"/>
                      <a:pt x="0" y="76"/>
                    </a:cubicBezTo>
                    <a:cubicBezTo>
                      <a:pt x="0" y="76"/>
                      <a:pt x="0" y="76"/>
                      <a:pt x="0" y="76"/>
                    </a:cubicBezTo>
                    <a:cubicBezTo>
                      <a:pt x="0" y="68"/>
                      <a:pt x="2" y="61"/>
                      <a:pt x="5" y="55"/>
                    </a:cubicBezTo>
                    <a:cubicBezTo>
                      <a:pt x="7" y="51"/>
                      <a:pt x="11" y="45"/>
                      <a:pt x="17" y="37"/>
                    </a:cubicBezTo>
                    <a:cubicBezTo>
                      <a:pt x="20" y="32"/>
                      <a:pt x="21" y="27"/>
                      <a:pt x="21" y="20"/>
                    </a:cubicBezTo>
                    <a:cubicBezTo>
                      <a:pt x="21" y="19"/>
                      <a:pt x="21" y="19"/>
                      <a:pt x="21" y="19"/>
                    </a:cubicBezTo>
                    <a:cubicBezTo>
                      <a:pt x="21" y="17"/>
                      <a:pt x="21" y="17"/>
                      <a:pt x="21" y="17"/>
                    </a:cubicBezTo>
                    <a:cubicBezTo>
                      <a:pt x="21" y="15"/>
                      <a:pt x="21" y="13"/>
                      <a:pt x="21" y="12"/>
                    </a:cubicBezTo>
                    <a:cubicBezTo>
                      <a:pt x="20" y="9"/>
                      <a:pt x="18" y="7"/>
                      <a:pt x="15" y="7"/>
                    </a:cubicBezTo>
                    <a:cubicBezTo>
                      <a:pt x="11" y="7"/>
                      <a:pt x="10" y="10"/>
                      <a:pt x="10" y="16"/>
                    </a:cubicBezTo>
                    <a:cubicBezTo>
                      <a:pt x="10" y="19"/>
                      <a:pt x="10" y="19"/>
                      <a:pt x="10" y="19"/>
                    </a:cubicBezTo>
                    <a:cubicBezTo>
                      <a:pt x="10" y="21"/>
                      <a:pt x="10" y="21"/>
                      <a:pt x="10" y="21"/>
                    </a:cubicBezTo>
                    <a:cubicBezTo>
                      <a:pt x="10" y="23"/>
                      <a:pt x="10" y="23"/>
                      <a:pt x="10" y="23"/>
                    </a:cubicBezTo>
                    <a:cubicBezTo>
                      <a:pt x="10" y="26"/>
                      <a:pt x="10" y="26"/>
                      <a:pt x="10" y="26"/>
                    </a:cubicBezTo>
                    <a:cubicBezTo>
                      <a:pt x="0" y="26"/>
                      <a:pt x="0" y="26"/>
                      <a:pt x="0" y="26"/>
                    </a:cubicBezTo>
                    <a:lnTo>
                      <a:pt x="0" y="16"/>
                    </a:ln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grpSp>
        <p:sp>
          <p:nvSpPr>
            <p:cNvPr id="116" name="椭圆 115"/>
            <p:cNvSpPr/>
            <p:nvPr/>
          </p:nvSpPr>
          <p:spPr>
            <a:xfrm>
              <a:off x="7208764" y="5073132"/>
              <a:ext cx="1041895" cy="1027036"/>
            </a:xfrm>
            <a:prstGeom prst="ellipse">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25933" y="5188630"/>
              <a:ext cx="807559" cy="796041"/>
            </a:xfrm>
            <a:prstGeom prst="ellipse">
              <a:avLst/>
            </a:pr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3161504" y="5073132"/>
              <a:ext cx="1041895" cy="1027036"/>
            </a:xfrm>
            <a:prstGeom prst="ellipse">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p:nvPr/>
          </p:nvSpPr>
          <p:spPr>
            <a:xfrm>
              <a:off x="3278673" y="5188630"/>
              <a:ext cx="807558" cy="796041"/>
            </a:xfrm>
            <a:prstGeom prst="ellipse">
              <a:avLst/>
            </a:prstGeom>
            <a:solidFill>
              <a:srgbClr val="B4B4B4"/>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0" name="图片 119" descr="11.png"/>
            <p:cNvPicPr>
              <a:picLocks noChangeAspect="1"/>
            </p:cNvPicPr>
            <p:nvPr/>
          </p:nvPicPr>
          <p:blipFill>
            <a:blip r:embed="rId8" cstate="print">
              <a:extLst>
                <a:ext uri="{BEBA8EAE-BF5A-486C-A8C5-ECC9F3942E4B}">
                  <a14:imgProps xmlns:a14="http://schemas.microsoft.com/office/drawing/2010/main">
                    <a14:imgLayer r:embed="rId9">
                      <a14:imgEffect>
                        <a14:brightnessContrast bright="11000" contrast="-70000"/>
                      </a14:imgEffect>
                      <a14:imgEffect>
                        <a14:colorTemperature colorTemp="10500"/>
                      </a14:imgEffect>
                      <a14:imgEffect>
                        <a14:saturation sat="34000"/>
                      </a14:imgEffect>
                    </a14:imgLayer>
                  </a14:imgProps>
                </a:ext>
              </a:extLst>
            </a:blip>
            <a:srcRect r="41232" b="62600"/>
            <a:stretch>
              <a:fillRect/>
            </a:stretch>
          </p:blipFill>
          <p:spPr>
            <a:xfrm>
              <a:off x="4716722" y="2620802"/>
              <a:ext cx="2336672" cy="2051112"/>
            </a:xfrm>
            <a:prstGeom prst="rect">
              <a:avLst/>
            </a:prstGeom>
            <a:noFill/>
          </p:spPr>
        </p:pic>
        <p:sp>
          <p:nvSpPr>
            <p:cNvPr id="121" name="TextBox 8"/>
            <p:cNvSpPr txBox="1"/>
            <p:nvPr/>
          </p:nvSpPr>
          <p:spPr>
            <a:xfrm>
              <a:off x="4805850" y="3876691"/>
              <a:ext cx="1896836" cy="353599"/>
            </a:xfrm>
            <a:prstGeom prst="rect">
              <a:avLst/>
            </a:prstGeom>
            <a:noFill/>
          </p:spPr>
          <p:txBody>
            <a:bodyPr wrap="square" rtlCol="0">
              <a:spAutoFit/>
            </a:bodyPr>
            <a:lstStyle/>
            <a:p>
              <a:r>
                <a:rPr lang="zh-CN" altLang="en-US" sz="1400" b="1" dirty="0">
                  <a:solidFill>
                    <a:schemeClr val="tx1">
                      <a:lumMod val="75000"/>
                      <a:lumOff val="25000"/>
                    </a:schemeClr>
                  </a:solidFill>
                </a:rPr>
                <a:t>具备信息素养的人</a:t>
              </a:r>
              <a:endParaRPr lang="zh-CN" altLang="en-US" sz="1400" b="1" dirty="0">
                <a:solidFill>
                  <a:schemeClr val="tx1">
                    <a:lumMod val="75000"/>
                    <a:lumOff val="25000"/>
                  </a:schemeClr>
                </a:solidFill>
              </a:endParaRPr>
            </a:p>
          </p:txBody>
        </p:sp>
        <p:grpSp>
          <p:nvGrpSpPr>
            <p:cNvPr id="122" name="组合 121"/>
            <p:cNvGrpSpPr/>
            <p:nvPr/>
          </p:nvGrpSpPr>
          <p:grpSpPr>
            <a:xfrm>
              <a:off x="7526148" y="5359390"/>
              <a:ext cx="769371" cy="683029"/>
              <a:chOff x="5405438" y="6815138"/>
              <a:chExt cx="511175" cy="460375"/>
            </a:xfrm>
          </p:grpSpPr>
          <p:sp>
            <p:nvSpPr>
              <p:cNvPr id="154" name="Freeform 61"/>
              <p:cNvSpPr/>
              <p:nvPr/>
            </p:nvSpPr>
            <p:spPr bwMode="auto">
              <a:xfrm>
                <a:off x="5424488" y="6821488"/>
                <a:ext cx="492125" cy="454025"/>
              </a:xfrm>
              <a:custGeom>
                <a:avLst/>
                <a:gdLst>
                  <a:gd name="T0" fmla="*/ 140 w 310"/>
                  <a:gd name="T1" fmla="*/ 286 h 286"/>
                  <a:gd name="T2" fmla="*/ 0 w 310"/>
                  <a:gd name="T3" fmla="*/ 172 h 286"/>
                  <a:gd name="T4" fmla="*/ 2 w 310"/>
                  <a:gd name="T5" fmla="*/ 12 h 286"/>
                  <a:gd name="T6" fmla="*/ 57 w 310"/>
                  <a:gd name="T7" fmla="*/ 7 h 286"/>
                  <a:gd name="T8" fmla="*/ 88 w 310"/>
                  <a:gd name="T9" fmla="*/ 41 h 286"/>
                  <a:gd name="T10" fmla="*/ 97 w 310"/>
                  <a:gd name="T11" fmla="*/ 7 h 286"/>
                  <a:gd name="T12" fmla="*/ 135 w 310"/>
                  <a:gd name="T13" fmla="*/ 0 h 286"/>
                  <a:gd name="T14" fmla="*/ 310 w 310"/>
                  <a:gd name="T15" fmla="*/ 150 h 286"/>
                  <a:gd name="T16" fmla="*/ 140 w 310"/>
                  <a:gd name="T17"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6">
                    <a:moveTo>
                      <a:pt x="140" y="286"/>
                    </a:moveTo>
                    <a:lnTo>
                      <a:pt x="0" y="172"/>
                    </a:lnTo>
                    <a:lnTo>
                      <a:pt x="2" y="12"/>
                    </a:lnTo>
                    <a:lnTo>
                      <a:pt x="57" y="7"/>
                    </a:lnTo>
                    <a:lnTo>
                      <a:pt x="88" y="41"/>
                    </a:lnTo>
                    <a:lnTo>
                      <a:pt x="97" y="7"/>
                    </a:lnTo>
                    <a:lnTo>
                      <a:pt x="135" y="0"/>
                    </a:lnTo>
                    <a:lnTo>
                      <a:pt x="310" y="150"/>
                    </a:lnTo>
                    <a:lnTo>
                      <a:pt x="140" y="286"/>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vert="horz" wrap="square" lIns="91440" tIns="45720" rIns="91440" bIns="45720" numCol="1" anchor="t" anchorCtr="0" compatLnSpc="1"/>
              <a:lstStyle/>
              <a:p>
                <a:endParaRPr lang="zh-CN" altLang="en-US"/>
              </a:p>
            </p:txBody>
          </p:sp>
          <p:sp>
            <p:nvSpPr>
              <p:cNvPr id="155" name="Freeform 62"/>
              <p:cNvSpPr>
                <a:spLocks noEditPoints="1"/>
              </p:cNvSpPr>
              <p:nvPr/>
            </p:nvSpPr>
            <p:spPr bwMode="auto">
              <a:xfrm>
                <a:off x="5405438" y="6815138"/>
                <a:ext cx="117475" cy="290513"/>
              </a:xfrm>
              <a:custGeom>
                <a:avLst/>
                <a:gdLst>
                  <a:gd name="T0" fmla="*/ 17 w 31"/>
                  <a:gd name="T1" fmla="*/ 0 h 77"/>
                  <a:gd name="T2" fmla="*/ 29 w 31"/>
                  <a:gd name="T3" fmla="*/ 5 h 77"/>
                  <a:gd name="T4" fmla="*/ 31 w 31"/>
                  <a:gd name="T5" fmla="*/ 18 h 77"/>
                  <a:gd name="T6" fmla="*/ 31 w 31"/>
                  <a:gd name="T7" fmla="*/ 62 h 77"/>
                  <a:gd name="T8" fmla="*/ 27 w 31"/>
                  <a:gd name="T9" fmla="*/ 73 h 77"/>
                  <a:gd name="T10" fmla="*/ 16 w 31"/>
                  <a:gd name="T11" fmla="*/ 77 h 77"/>
                  <a:gd name="T12" fmla="*/ 3 w 31"/>
                  <a:gd name="T13" fmla="*/ 72 h 77"/>
                  <a:gd name="T14" fmla="*/ 0 w 31"/>
                  <a:gd name="T15" fmla="*/ 56 h 77"/>
                  <a:gd name="T16" fmla="*/ 0 w 31"/>
                  <a:gd name="T17" fmla="*/ 21 h 77"/>
                  <a:gd name="T18" fmla="*/ 3 w 31"/>
                  <a:gd name="T19" fmla="*/ 5 h 77"/>
                  <a:gd name="T20" fmla="*/ 17 w 31"/>
                  <a:gd name="T21" fmla="*/ 0 h 77"/>
                  <a:gd name="T22" fmla="*/ 16 w 31"/>
                  <a:gd name="T23" fmla="*/ 70 h 77"/>
                  <a:gd name="T24" fmla="*/ 23 w 31"/>
                  <a:gd name="T25" fmla="*/ 59 h 77"/>
                  <a:gd name="T26" fmla="*/ 23 w 31"/>
                  <a:gd name="T27" fmla="*/ 17 h 77"/>
                  <a:gd name="T28" fmla="*/ 16 w 31"/>
                  <a:gd name="T29" fmla="*/ 7 h 77"/>
                  <a:gd name="T30" fmla="*/ 9 w 31"/>
                  <a:gd name="T31" fmla="*/ 17 h 77"/>
                  <a:gd name="T32" fmla="*/ 9 w 31"/>
                  <a:gd name="T33" fmla="*/ 20 h 77"/>
                  <a:gd name="T34" fmla="*/ 9 w 31"/>
                  <a:gd name="T35" fmla="*/ 23 h 77"/>
                  <a:gd name="T36" fmla="*/ 9 w 31"/>
                  <a:gd name="T37" fmla="*/ 35 h 77"/>
                  <a:gd name="T38" fmla="*/ 9 w 31"/>
                  <a:gd name="T39" fmla="*/ 48 h 77"/>
                  <a:gd name="T40" fmla="*/ 9 w 31"/>
                  <a:gd name="T41" fmla="*/ 59 h 77"/>
                  <a:gd name="T42" fmla="*/ 16 w 31"/>
                  <a:gd name="T43"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77">
                    <a:moveTo>
                      <a:pt x="17" y="0"/>
                    </a:moveTo>
                    <a:cubicBezTo>
                      <a:pt x="22" y="0"/>
                      <a:pt x="26" y="2"/>
                      <a:pt x="29" y="5"/>
                    </a:cubicBezTo>
                    <a:cubicBezTo>
                      <a:pt x="30" y="8"/>
                      <a:pt x="31" y="12"/>
                      <a:pt x="31" y="18"/>
                    </a:cubicBezTo>
                    <a:cubicBezTo>
                      <a:pt x="31" y="62"/>
                      <a:pt x="31" y="62"/>
                      <a:pt x="31" y="62"/>
                    </a:cubicBezTo>
                    <a:cubicBezTo>
                      <a:pt x="31" y="67"/>
                      <a:pt x="30" y="71"/>
                      <a:pt x="27" y="73"/>
                    </a:cubicBezTo>
                    <a:cubicBezTo>
                      <a:pt x="25" y="76"/>
                      <a:pt x="21" y="77"/>
                      <a:pt x="16" y="77"/>
                    </a:cubicBezTo>
                    <a:cubicBezTo>
                      <a:pt x="10" y="77"/>
                      <a:pt x="5" y="75"/>
                      <a:pt x="3" y="72"/>
                    </a:cubicBezTo>
                    <a:cubicBezTo>
                      <a:pt x="1" y="69"/>
                      <a:pt x="0" y="64"/>
                      <a:pt x="0" y="56"/>
                    </a:cubicBezTo>
                    <a:cubicBezTo>
                      <a:pt x="0" y="21"/>
                      <a:pt x="0" y="21"/>
                      <a:pt x="0" y="21"/>
                    </a:cubicBezTo>
                    <a:cubicBezTo>
                      <a:pt x="0" y="14"/>
                      <a:pt x="1" y="8"/>
                      <a:pt x="3" y="5"/>
                    </a:cubicBezTo>
                    <a:cubicBezTo>
                      <a:pt x="5" y="2"/>
                      <a:pt x="10" y="0"/>
                      <a:pt x="17" y="0"/>
                    </a:cubicBezTo>
                    <a:close/>
                    <a:moveTo>
                      <a:pt x="16" y="70"/>
                    </a:moveTo>
                    <a:cubicBezTo>
                      <a:pt x="20" y="70"/>
                      <a:pt x="23" y="66"/>
                      <a:pt x="23" y="59"/>
                    </a:cubicBezTo>
                    <a:cubicBezTo>
                      <a:pt x="23" y="17"/>
                      <a:pt x="23" y="17"/>
                      <a:pt x="23" y="17"/>
                    </a:cubicBezTo>
                    <a:cubicBezTo>
                      <a:pt x="23" y="10"/>
                      <a:pt x="20" y="7"/>
                      <a:pt x="16" y="7"/>
                    </a:cubicBezTo>
                    <a:cubicBezTo>
                      <a:pt x="12"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2" y="70"/>
                      <a:pt x="16" y="70"/>
                    </a:cubicBez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sp>
            <p:nvSpPr>
              <p:cNvPr id="156" name="Freeform 63"/>
              <p:cNvSpPr/>
              <p:nvPr/>
            </p:nvSpPr>
            <p:spPr bwMode="auto">
              <a:xfrm>
                <a:off x="5545136" y="6815138"/>
                <a:ext cx="112713" cy="290513"/>
              </a:xfrm>
              <a:custGeom>
                <a:avLst/>
                <a:gdLst>
                  <a:gd name="T0" fmla="*/ 9 w 30"/>
                  <a:gd name="T1" fmla="*/ 54 h 77"/>
                  <a:gd name="T2" fmla="*/ 9 w 30"/>
                  <a:gd name="T3" fmla="*/ 62 h 77"/>
                  <a:gd name="T4" fmla="*/ 10 w 30"/>
                  <a:gd name="T5" fmla="*/ 68 h 77"/>
                  <a:gd name="T6" fmla="*/ 16 w 30"/>
                  <a:gd name="T7" fmla="*/ 70 h 77"/>
                  <a:gd name="T8" fmla="*/ 21 w 30"/>
                  <a:gd name="T9" fmla="*/ 65 h 77"/>
                  <a:gd name="T10" fmla="*/ 21 w 30"/>
                  <a:gd name="T11" fmla="*/ 58 h 77"/>
                  <a:gd name="T12" fmla="*/ 21 w 30"/>
                  <a:gd name="T13" fmla="*/ 52 h 77"/>
                  <a:gd name="T14" fmla="*/ 20 w 30"/>
                  <a:gd name="T15" fmla="*/ 43 h 77"/>
                  <a:gd name="T16" fmla="*/ 12 w 30"/>
                  <a:gd name="T17" fmla="*/ 39 h 77"/>
                  <a:gd name="T18" fmla="*/ 10 w 30"/>
                  <a:gd name="T19" fmla="*/ 39 h 77"/>
                  <a:gd name="T20" fmla="*/ 7 w 30"/>
                  <a:gd name="T21" fmla="*/ 40 h 77"/>
                  <a:gd name="T22" fmla="*/ 7 w 30"/>
                  <a:gd name="T23" fmla="*/ 31 h 77"/>
                  <a:gd name="T24" fmla="*/ 9 w 30"/>
                  <a:gd name="T25" fmla="*/ 31 h 77"/>
                  <a:gd name="T26" fmla="*/ 19 w 30"/>
                  <a:gd name="T27" fmla="*/ 22 h 77"/>
                  <a:gd name="T28" fmla="*/ 19 w 30"/>
                  <a:gd name="T29" fmla="*/ 14 h 77"/>
                  <a:gd name="T30" fmla="*/ 14 w 30"/>
                  <a:gd name="T31" fmla="*/ 7 h 77"/>
                  <a:gd name="T32" fmla="*/ 9 w 30"/>
                  <a:gd name="T33" fmla="*/ 15 h 77"/>
                  <a:gd name="T34" fmla="*/ 9 w 30"/>
                  <a:gd name="T35" fmla="*/ 17 h 77"/>
                  <a:gd name="T36" fmla="*/ 9 w 30"/>
                  <a:gd name="T37" fmla="*/ 19 h 77"/>
                  <a:gd name="T38" fmla="*/ 0 w 30"/>
                  <a:gd name="T39" fmla="*/ 19 h 77"/>
                  <a:gd name="T40" fmla="*/ 0 w 30"/>
                  <a:gd name="T41" fmla="*/ 12 h 77"/>
                  <a:gd name="T42" fmla="*/ 15 w 30"/>
                  <a:gd name="T43" fmla="*/ 0 h 77"/>
                  <a:gd name="T44" fmla="*/ 29 w 30"/>
                  <a:gd name="T45" fmla="*/ 13 h 77"/>
                  <a:gd name="T46" fmla="*/ 29 w 30"/>
                  <a:gd name="T47" fmla="*/ 17 h 77"/>
                  <a:gd name="T48" fmla="*/ 29 w 30"/>
                  <a:gd name="T49" fmla="*/ 20 h 77"/>
                  <a:gd name="T50" fmla="*/ 22 w 30"/>
                  <a:gd name="T51" fmla="*/ 34 h 77"/>
                  <a:gd name="T52" fmla="*/ 28 w 30"/>
                  <a:gd name="T53" fmla="*/ 39 h 77"/>
                  <a:gd name="T54" fmla="*/ 30 w 30"/>
                  <a:gd name="T55" fmla="*/ 48 h 77"/>
                  <a:gd name="T56" fmla="*/ 30 w 30"/>
                  <a:gd name="T57" fmla="*/ 64 h 77"/>
                  <a:gd name="T58" fmla="*/ 14 w 30"/>
                  <a:gd name="T59" fmla="*/ 77 h 77"/>
                  <a:gd name="T60" fmla="*/ 0 w 30"/>
                  <a:gd name="T61" fmla="*/ 64 h 77"/>
                  <a:gd name="T62" fmla="*/ 0 w 30"/>
                  <a:gd name="T63" fmla="*/ 54 h 77"/>
                  <a:gd name="T64" fmla="*/ 9 w 30"/>
                  <a:gd name="T65" fmla="*/ 5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77">
                    <a:moveTo>
                      <a:pt x="9" y="54"/>
                    </a:moveTo>
                    <a:cubicBezTo>
                      <a:pt x="9" y="62"/>
                      <a:pt x="9" y="62"/>
                      <a:pt x="9" y="62"/>
                    </a:cubicBezTo>
                    <a:cubicBezTo>
                      <a:pt x="9" y="65"/>
                      <a:pt x="9" y="67"/>
                      <a:pt x="10" y="68"/>
                    </a:cubicBezTo>
                    <a:cubicBezTo>
                      <a:pt x="11" y="69"/>
                      <a:pt x="13" y="70"/>
                      <a:pt x="16" y="70"/>
                    </a:cubicBezTo>
                    <a:cubicBezTo>
                      <a:pt x="18" y="70"/>
                      <a:pt x="20" y="68"/>
                      <a:pt x="21" y="65"/>
                    </a:cubicBezTo>
                    <a:cubicBezTo>
                      <a:pt x="21" y="64"/>
                      <a:pt x="21" y="62"/>
                      <a:pt x="21" y="58"/>
                    </a:cubicBezTo>
                    <a:cubicBezTo>
                      <a:pt x="21" y="52"/>
                      <a:pt x="21" y="52"/>
                      <a:pt x="21" y="52"/>
                    </a:cubicBezTo>
                    <a:cubicBezTo>
                      <a:pt x="21" y="48"/>
                      <a:pt x="21" y="45"/>
                      <a:pt x="20" y="43"/>
                    </a:cubicBezTo>
                    <a:cubicBezTo>
                      <a:pt x="18" y="41"/>
                      <a:pt x="16" y="39"/>
                      <a:pt x="12" y="39"/>
                    </a:cubicBezTo>
                    <a:cubicBezTo>
                      <a:pt x="11" y="39"/>
                      <a:pt x="11" y="39"/>
                      <a:pt x="10" y="39"/>
                    </a:cubicBezTo>
                    <a:cubicBezTo>
                      <a:pt x="9" y="39"/>
                      <a:pt x="8" y="40"/>
                      <a:pt x="7" y="40"/>
                    </a:cubicBezTo>
                    <a:cubicBezTo>
                      <a:pt x="7" y="31"/>
                      <a:pt x="7" y="31"/>
                      <a:pt x="7" y="31"/>
                    </a:cubicBezTo>
                    <a:cubicBezTo>
                      <a:pt x="9" y="31"/>
                      <a:pt x="9" y="31"/>
                      <a:pt x="9" y="31"/>
                    </a:cubicBezTo>
                    <a:cubicBezTo>
                      <a:pt x="16" y="31"/>
                      <a:pt x="19" y="28"/>
                      <a:pt x="19" y="22"/>
                    </a:cubicBezTo>
                    <a:cubicBezTo>
                      <a:pt x="19" y="14"/>
                      <a:pt x="19" y="14"/>
                      <a:pt x="19" y="14"/>
                    </a:cubicBezTo>
                    <a:cubicBezTo>
                      <a:pt x="19" y="9"/>
                      <a:pt x="18" y="7"/>
                      <a:pt x="14" y="7"/>
                    </a:cubicBezTo>
                    <a:cubicBezTo>
                      <a:pt x="11" y="7"/>
                      <a:pt x="9" y="10"/>
                      <a:pt x="9" y="15"/>
                    </a:cubicBezTo>
                    <a:cubicBezTo>
                      <a:pt x="9" y="17"/>
                      <a:pt x="9" y="17"/>
                      <a:pt x="9" y="17"/>
                    </a:cubicBezTo>
                    <a:cubicBezTo>
                      <a:pt x="9" y="19"/>
                      <a:pt x="9" y="19"/>
                      <a:pt x="9" y="19"/>
                    </a:cubicBezTo>
                    <a:cubicBezTo>
                      <a:pt x="0" y="19"/>
                      <a:pt x="0" y="19"/>
                      <a:pt x="0" y="19"/>
                    </a:cubicBezTo>
                    <a:cubicBezTo>
                      <a:pt x="0" y="12"/>
                      <a:pt x="0" y="12"/>
                      <a:pt x="0" y="12"/>
                    </a:cubicBezTo>
                    <a:cubicBezTo>
                      <a:pt x="0" y="4"/>
                      <a:pt x="5" y="0"/>
                      <a:pt x="15" y="0"/>
                    </a:cubicBezTo>
                    <a:cubicBezTo>
                      <a:pt x="24" y="0"/>
                      <a:pt x="29" y="4"/>
                      <a:pt x="29" y="13"/>
                    </a:cubicBezTo>
                    <a:cubicBezTo>
                      <a:pt x="29" y="17"/>
                      <a:pt x="29" y="17"/>
                      <a:pt x="29" y="17"/>
                    </a:cubicBezTo>
                    <a:cubicBezTo>
                      <a:pt x="29" y="20"/>
                      <a:pt x="29" y="20"/>
                      <a:pt x="29" y="20"/>
                    </a:cubicBezTo>
                    <a:cubicBezTo>
                      <a:pt x="29" y="27"/>
                      <a:pt x="26" y="31"/>
                      <a:pt x="22" y="34"/>
                    </a:cubicBezTo>
                    <a:cubicBezTo>
                      <a:pt x="25" y="35"/>
                      <a:pt x="27" y="36"/>
                      <a:pt x="28" y="39"/>
                    </a:cubicBezTo>
                    <a:cubicBezTo>
                      <a:pt x="29" y="41"/>
                      <a:pt x="30" y="44"/>
                      <a:pt x="30" y="48"/>
                    </a:cubicBezTo>
                    <a:cubicBezTo>
                      <a:pt x="30" y="64"/>
                      <a:pt x="30" y="64"/>
                      <a:pt x="30" y="64"/>
                    </a:cubicBezTo>
                    <a:cubicBezTo>
                      <a:pt x="30" y="73"/>
                      <a:pt x="25" y="77"/>
                      <a:pt x="14" y="77"/>
                    </a:cubicBezTo>
                    <a:cubicBezTo>
                      <a:pt x="5" y="77"/>
                      <a:pt x="0" y="73"/>
                      <a:pt x="0" y="64"/>
                    </a:cubicBezTo>
                    <a:cubicBezTo>
                      <a:pt x="0" y="54"/>
                      <a:pt x="0" y="54"/>
                      <a:pt x="0" y="54"/>
                    </a:cubicBezTo>
                    <a:lnTo>
                      <a:pt x="9" y="54"/>
                    </a:ln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dirty="0"/>
              </a:p>
            </p:txBody>
          </p:sp>
        </p:grpSp>
        <p:grpSp>
          <p:nvGrpSpPr>
            <p:cNvPr id="123" name="组合 122"/>
            <p:cNvGrpSpPr/>
            <p:nvPr/>
          </p:nvGrpSpPr>
          <p:grpSpPr>
            <a:xfrm>
              <a:off x="3471865" y="5342514"/>
              <a:ext cx="781318" cy="685384"/>
              <a:chOff x="688976" y="7240588"/>
              <a:chExt cx="519113" cy="461963"/>
            </a:xfrm>
          </p:grpSpPr>
          <p:sp>
            <p:nvSpPr>
              <p:cNvPr id="151" name="Freeform 64"/>
              <p:cNvSpPr/>
              <p:nvPr/>
            </p:nvSpPr>
            <p:spPr bwMode="auto">
              <a:xfrm>
                <a:off x="708026" y="7245351"/>
                <a:ext cx="500063" cy="457200"/>
              </a:xfrm>
              <a:custGeom>
                <a:avLst/>
                <a:gdLst>
                  <a:gd name="T0" fmla="*/ 140 w 315"/>
                  <a:gd name="T1" fmla="*/ 288 h 288"/>
                  <a:gd name="T2" fmla="*/ 0 w 315"/>
                  <a:gd name="T3" fmla="*/ 176 h 288"/>
                  <a:gd name="T4" fmla="*/ 2 w 315"/>
                  <a:gd name="T5" fmla="*/ 14 h 288"/>
                  <a:gd name="T6" fmla="*/ 57 w 315"/>
                  <a:gd name="T7" fmla="*/ 9 h 288"/>
                  <a:gd name="T8" fmla="*/ 97 w 315"/>
                  <a:gd name="T9" fmla="*/ 57 h 288"/>
                  <a:gd name="T10" fmla="*/ 113 w 315"/>
                  <a:gd name="T11" fmla="*/ 9 h 288"/>
                  <a:gd name="T12" fmla="*/ 140 w 315"/>
                  <a:gd name="T13" fmla="*/ 0 h 288"/>
                  <a:gd name="T14" fmla="*/ 315 w 315"/>
                  <a:gd name="T15" fmla="*/ 150 h 288"/>
                  <a:gd name="T16" fmla="*/ 140 w 315"/>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288">
                    <a:moveTo>
                      <a:pt x="140" y="288"/>
                    </a:moveTo>
                    <a:lnTo>
                      <a:pt x="0" y="176"/>
                    </a:lnTo>
                    <a:lnTo>
                      <a:pt x="2" y="14"/>
                    </a:lnTo>
                    <a:lnTo>
                      <a:pt x="57" y="9"/>
                    </a:lnTo>
                    <a:lnTo>
                      <a:pt x="97" y="57"/>
                    </a:lnTo>
                    <a:lnTo>
                      <a:pt x="113" y="9"/>
                    </a:lnTo>
                    <a:lnTo>
                      <a:pt x="140" y="0"/>
                    </a:lnTo>
                    <a:lnTo>
                      <a:pt x="315" y="150"/>
                    </a:lnTo>
                    <a:lnTo>
                      <a:pt x="140"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vert="horz" wrap="square" lIns="91440" tIns="45720" rIns="91440" bIns="45720" numCol="1" anchor="t" anchorCtr="0" compatLnSpc="1"/>
              <a:lstStyle/>
              <a:p>
                <a:endParaRPr lang="zh-CN" altLang="en-US"/>
              </a:p>
            </p:txBody>
          </p:sp>
          <p:sp>
            <p:nvSpPr>
              <p:cNvPr id="152" name="Freeform 65"/>
              <p:cNvSpPr>
                <a:spLocks noEditPoints="1"/>
              </p:cNvSpPr>
              <p:nvPr/>
            </p:nvSpPr>
            <p:spPr bwMode="auto">
              <a:xfrm>
                <a:off x="688976" y="7240588"/>
                <a:ext cx="115888" cy="295275"/>
              </a:xfrm>
              <a:custGeom>
                <a:avLst/>
                <a:gdLst>
                  <a:gd name="T0" fmla="*/ 17 w 31"/>
                  <a:gd name="T1" fmla="*/ 0 h 78"/>
                  <a:gd name="T2" fmla="*/ 29 w 31"/>
                  <a:gd name="T3" fmla="*/ 5 h 78"/>
                  <a:gd name="T4" fmla="*/ 31 w 31"/>
                  <a:gd name="T5" fmla="*/ 18 h 78"/>
                  <a:gd name="T6" fmla="*/ 31 w 31"/>
                  <a:gd name="T7" fmla="*/ 63 h 78"/>
                  <a:gd name="T8" fmla="*/ 27 w 31"/>
                  <a:gd name="T9" fmla="*/ 74 h 78"/>
                  <a:gd name="T10" fmla="*/ 16 w 31"/>
                  <a:gd name="T11" fmla="*/ 78 h 78"/>
                  <a:gd name="T12" fmla="*/ 3 w 31"/>
                  <a:gd name="T13" fmla="*/ 72 h 78"/>
                  <a:gd name="T14" fmla="*/ 0 w 31"/>
                  <a:gd name="T15" fmla="*/ 57 h 78"/>
                  <a:gd name="T16" fmla="*/ 0 w 31"/>
                  <a:gd name="T17" fmla="*/ 21 h 78"/>
                  <a:gd name="T18" fmla="*/ 3 w 31"/>
                  <a:gd name="T19" fmla="*/ 6 h 78"/>
                  <a:gd name="T20" fmla="*/ 17 w 31"/>
                  <a:gd name="T21" fmla="*/ 0 h 78"/>
                  <a:gd name="T22" fmla="*/ 16 w 31"/>
                  <a:gd name="T23" fmla="*/ 70 h 78"/>
                  <a:gd name="T24" fmla="*/ 23 w 31"/>
                  <a:gd name="T25" fmla="*/ 60 h 78"/>
                  <a:gd name="T26" fmla="*/ 23 w 31"/>
                  <a:gd name="T27" fmla="*/ 17 h 78"/>
                  <a:gd name="T28" fmla="*/ 16 w 31"/>
                  <a:gd name="T29" fmla="*/ 7 h 78"/>
                  <a:gd name="T30" fmla="*/ 9 w 31"/>
                  <a:gd name="T31" fmla="*/ 17 h 78"/>
                  <a:gd name="T32" fmla="*/ 9 w 31"/>
                  <a:gd name="T33" fmla="*/ 20 h 78"/>
                  <a:gd name="T34" fmla="*/ 9 w 31"/>
                  <a:gd name="T35" fmla="*/ 23 h 78"/>
                  <a:gd name="T36" fmla="*/ 9 w 31"/>
                  <a:gd name="T37" fmla="*/ 36 h 78"/>
                  <a:gd name="T38" fmla="*/ 9 w 31"/>
                  <a:gd name="T39" fmla="*/ 48 h 78"/>
                  <a:gd name="T40" fmla="*/ 9 w 31"/>
                  <a:gd name="T41" fmla="*/ 59 h 78"/>
                  <a:gd name="T42" fmla="*/ 16 w 31"/>
                  <a:gd name="T43" fmla="*/ 7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78">
                    <a:moveTo>
                      <a:pt x="17" y="0"/>
                    </a:moveTo>
                    <a:cubicBezTo>
                      <a:pt x="22" y="0"/>
                      <a:pt x="26" y="2"/>
                      <a:pt x="29" y="5"/>
                    </a:cubicBezTo>
                    <a:cubicBezTo>
                      <a:pt x="31" y="8"/>
                      <a:pt x="31" y="12"/>
                      <a:pt x="31" y="18"/>
                    </a:cubicBezTo>
                    <a:cubicBezTo>
                      <a:pt x="31" y="63"/>
                      <a:pt x="31" y="63"/>
                      <a:pt x="31" y="63"/>
                    </a:cubicBezTo>
                    <a:cubicBezTo>
                      <a:pt x="31" y="67"/>
                      <a:pt x="30" y="71"/>
                      <a:pt x="27" y="74"/>
                    </a:cubicBezTo>
                    <a:cubicBezTo>
                      <a:pt x="25" y="76"/>
                      <a:pt x="21" y="78"/>
                      <a:pt x="16" y="78"/>
                    </a:cubicBezTo>
                    <a:cubicBezTo>
                      <a:pt x="10" y="78"/>
                      <a:pt x="5" y="76"/>
                      <a:pt x="3" y="72"/>
                    </a:cubicBezTo>
                    <a:cubicBezTo>
                      <a:pt x="1" y="69"/>
                      <a:pt x="0" y="64"/>
                      <a:pt x="0" y="57"/>
                    </a:cubicBezTo>
                    <a:cubicBezTo>
                      <a:pt x="0" y="21"/>
                      <a:pt x="0" y="21"/>
                      <a:pt x="0" y="21"/>
                    </a:cubicBezTo>
                    <a:cubicBezTo>
                      <a:pt x="0" y="14"/>
                      <a:pt x="1" y="9"/>
                      <a:pt x="3" y="6"/>
                    </a:cubicBezTo>
                    <a:cubicBezTo>
                      <a:pt x="5" y="2"/>
                      <a:pt x="10" y="0"/>
                      <a:pt x="17" y="0"/>
                    </a:cubicBezTo>
                    <a:close/>
                    <a:moveTo>
                      <a:pt x="16" y="70"/>
                    </a:moveTo>
                    <a:cubicBezTo>
                      <a:pt x="20" y="70"/>
                      <a:pt x="23" y="67"/>
                      <a:pt x="23" y="60"/>
                    </a:cubicBezTo>
                    <a:cubicBezTo>
                      <a:pt x="23" y="17"/>
                      <a:pt x="23" y="17"/>
                      <a:pt x="23" y="17"/>
                    </a:cubicBezTo>
                    <a:cubicBezTo>
                      <a:pt x="23" y="11"/>
                      <a:pt x="20" y="7"/>
                      <a:pt x="16" y="7"/>
                    </a:cubicBezTo>
                    <a:cubicBezTo>
                      <a:pt x="12" y="7"/>
                      <a:pt x="9" y="11"/>
                      <a:pt x="9" y="17"/>
                    </a:cubicBezTo>
                    <a:cubicBezTo>
                      <a:pt x="9" y="20"/>
                      <a:pt x="9" y="20"/>
                      <a:pt x="9" y="20"/>
                    </a:cubicBezTo>
                    <a:cubicBezTo>
                      <a:pt x="9" y="23"/>
                      <a:pt x="9" y="23"/>
                      <a:pt x="9" y="23"/>
                    </a:cubicBezTo>
                    <a:cubicBezTo>
                      <a:pt x="9" y="36"/>
                      <a:pt x="9" y="36"/>
                      <a:pt x="9" y="36"/>
                    </a:cubicBezTo>
                    <a:cubicBezTo>
                      <a:pt x="9" y="48"/>
                      <a:pt x="9" y="48"/>
                      <a:pt x="9" y="48"/>
                    </a:cubicBezTo>
                    <a:cubicBezTo>
                      <a:pt x="9" y="59"/>
                      <a:pt x="9" y="59"/>
                      <a:pt x="9" y="59"/>
                    </a:cubicBezTo>
                    <a:cubicBezTo>
                      <a:pt x="9" y="67"/>
                      <a:pt x="12" y="70"/>
                      <a:pt x="16" y="70"/>
                    </a:cubicBez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a:p>
            </p:txBody>
          </p:sp>
          <p:sp>
            <p:nvSpPr>
              <p:cNvPr id="153" name="Freeform 66"/>
              <p:cNvSpPr>
                <a:spLocks noEditPoints="1"/>
              </p:cNvSpPr>
              <p:nvPr/>
            </p:nvSpPr>
            <p:spPr bwMode="auto">
              <a:xfrm>
                <a:off x="817563" y="7245350"/>
                <a:ext cx="134938" cy="287338"/>
              </a:xfrm>
              <a:custGeom>
                <a:avLst/>
                <a:gdLst>
                  <a:gd name="T0" fmla="*/ 17 w 36"/>
                  <a:gd name="T1" fmla="*/ 0 h 76"/>
                  <a:gd name="T2" fmla="*/ 30 w 36"/>
                  <a:gd name="T3" fmla="*/ 0 h 76"/>
                  <a:gd name="T4" fmla="*/ 30 w 36"/>
                  <a:gd name="T5" fmla="*/ 51 h 76"/>
                  <a:gd name="T6" fmla="*/ 36 w 36"/>
                  <a:gd name="T7" fmla="*/ 51 h 76"/>
                  <a:gd name="T8" fmla="*/ 36 w 36"/>
                  <a:gd name="T9" fmla="*/ 58 h 76"/>
                  <a:gd name="T10" fmla="*/ 30 w 36"/>
                  <a:gd name="T11" fmla="*/ 58 h 76"/>
                  <a:gd name="T12" fmla="*/ 30 w 36"/>
                  <a:gd name="T13" fmla="*/ 76 h 76"/>
                  <a:gd name="T14" fmla="*/ 21 w 36"/>
                  <a:gd name="T15" fmla="*/ 76 h 76"/>
                  <a:gd name="T16" fmla="*/ 21 w 36"/>
                  <a:gd name="T17" fmla="*/ 58 h 76"/>
                  <a:gd name="T18" fmla="*/ 0 w 36"/>
                  <a:gd name="T19" fmla="*/ 58 h 76"/>
                  <a:gd name="T20" fmla="*/ 0 w 36"/>
                  <a:gd name="T21" fmla="*/ 51 h 76"/>
                  <a:gd name="T22" fmla="*/ 17 w 36"/>
                  <a:gd name="T23" fmla="*/ 0 h 76"/>
                  <a:gd name="T24" fmla="*/ 21 w 36"/>
                  <a:gd name="T25" fmla="*/ 51 h 76"/>
                  <a:gd name="T26" fmla="*/ 21 w 36"/>
                  <a:gd name="T27" fmla="*/ 11 h 76"/>
                  <a:gd name="T28" fmla="*/ 15 w 36"/>
                  <a:gd name="T29" fmla="*/ 31 h 76"/>
                  <a:gd name="T30" fmla="*/ 9 w 36"/>
                  <a:gd name="T31" fmla="*/ 51 h 76"/>
                  <a:gd name="T32" fmla="*/ 21 w 36"/>
                  <a:gd name="T33" fmla="*/ 5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76">
                    <a:moveTo>
                      <a:pt x="17" y="0"/>
                    </a:moveTo>
                    <a:cubicBezTo>
                      <a:pt x="30" y="0"/>
                      <a:pt x="30" y="0"/>
                      <a:pt x="30" y="0"/>
                    </a:cubicBezTo>
                    <a:cubicBezTo>
                      <a:pt x="30" y="51"/>
                      <a:pt x="30" y="51"/>
                      <a:pt x="30" y="51"/>
                    </a:cubicBezTo>
                    <a:cubicBezTo>
                      <a:pt x="36" y="51"/>
                      <a:pt x="36" y="51"/>
                      <a:pt x="36" y="51"/>
                    </a:cubicBezTo>
                    <a:cubicBezTo>
                      <a:pt x="36" y="58"/>
                      <a:pt x="36" y="58"/>
                      <a:pt x="36" y="58"/>
                    </a:cubicBezTo>
                    <a:cubicBezTo>
                      <a:pt x="30" y="58"/>
                      <a:pt x="30" y="58"/>
                      <a:pt x="30" y="58"/>
                    </a:cubicBezTo>
                    <a:cubicBezTo>
                      <a:pt x="30" y="76"/>
                      <a:pt x="30" y="76"/>
                      <a:pt x="30" y="76"/>
                    </a:cubicBezTo>
                    <a:cubicBezTo>
                      <a:pt x="21" y="76"/>
                      <a:pt x="21" y="76"/>
                      <a:pt x="21" y="76"/>
                    </a:cubicBezTo>
                    <a:cubicBezTo>
                      <a:pt x="21" y="58"/>
                      <a:pt x="21" y="58"/>
                      <a:pt x="21" y="58"/>
                    </a:cubicBezTo>
                    <a:cubicBezTo>
                      <a:pt x="0" y="58"/>
                      <a:pt x="0" y="58"/>
                      <a:pt x="0" y="58"/>
                    </a:cubicBezTo>
                    <a:cubicBezTo>
                      <a:pt x="0" y="51"/>
                      <a:pt x="0" y="51"/>
                      <a:pt x="0" y="51"/>
                    </a:cubicBezTo>
                    <a:lnTo>
                      <a:pt x="17" y="0"/>
                    </a:lnTo>
                    <a:close/>
                    <a:moveTo>
                      <a:pt x="21" y="51"/>
                    </a:moveTo>
                    <a:cubicBezTo>
                      <a:pt x="21" y="11"/>
                      <a:pt x="21" y="11"/>
                      <a:pt x="21" y="11"/>
                    </a:cubicBezTo>
                    <a:cubicBezTo>
                      <a:pt x="20" y="15"/>
                      <a:pt x="17" y="22"/>
                      <a:pt x="15" y="31"/>
                    </a:cubicBezTo>
                    <a:cubicBezTo>
                      <a:pt x="12" y="40"/>
                      <a:pt x="10" y="47"/>
                      <a:pt x="9" y="51"/>
                    </a:cubicBezTo>
                    <a:lnTo>
                      <a:pt x="21" y="51"/>
                    </a:lnTo>
                    <a:close/>
                  </a:path>
                </a:pathLst>
              </a:custGeom>
              <a:solidFill>
                <a:srgbClr val="FFFFFF"/>
              </a:solidFill>
              <a:ln w="15875" cap="flat">
                <a:noFill/>
                <a:prstDash val="solid"/>
                <a:miter lim="800000"/>
              </a:ln>
            </p:spPr>
            <p:txBody>
              <a:bodyPr vert="horz" wrap="square" lIns="91440" tIns="45720" rIns="91440" bIns="45720" numCol="1" anchor="t" anchorCtr="0" compatLnSpc="1"/>
              <a:lstStyle/>
              <a:p>
                <a:endParaRPr lang="zh-CN" altLang="en-US" dirty="0"/>
              </a:p>
            </p:txBody>
          </p:sp>
        </p:grpSp>
        <p:grpSp>
          <p:nvGrpSpPr>
            <p:cNvPr id="124" name="组合 123"/>
            <p:cNvGrpSpPr>
              <a:grpSpLocks noChangeAspect="1"/>
            </p:cNvGrpSpPr>
            <p:nvPr/>
          </p:nvGrpSpPr>
          <p:grpSpPr>
            <a:xfrm>
              <a:off x="6297761" y="1893957"/>
              <a:ext cx="977656" cy="740824"/>
              <a:chOff x="8204201" y="339725"/>
              <a:chExt cx="954087" cy="733425"/>
            </a:xfrm>
            <a:solidFill>
              <a:schemeClr val="bg1"/>
            </a:solidFill>
          </p:grpSpPr>
          <p:sp>
            <p:nvSpPr>
              <p:cNvPr id="149" name="Freeform 6"/>
              <p:cNvSpPr>
                <a:spLocks noEditPoints="1"/>
              </p:cNvSpPr>
              <p:nvPr/>
            </p:nvSpPr>
            <p:spPr bwMode="auto">
              <a:xfrm>
                <a:off x="8204201" y="438150"/>
                <a:ext cx="631825" cy="635000"/>
              </a:xfrm>
              <a:custGeom>
                <a:avLst/>
                <a:gdLst>
                  <a:gd name="T0" fmla="*/ 168 w 168"/>
                  <a:gd name="T1" fmla="*/ 95 h 167"/>
                  <a:gd name="T2" fmla="*/ 168 w 168"/>
                  <a:gd name="T3" fmla="*/ 73 h 167"/>
                  <a:gd name="T4" fmla="*/ 151 w 168"/>
                  <a:gd name="T5" fmla="*/ 69 h 167"/>
                  <a:gd name="T6" fmla="*/ 147 w 168"/>
                  <a:gd name="T7" fmla="*/ 56 h 167"/>
                  <a:gd name="T8" fmla="*/ 158 w 168"/>
                  <a:gd name="T9" fmla="*/ 43 h 167"/>
                  <a:gd name="T10" fmla="*/ 146 w 168"/>
                  <a:gd name="T11" fmla="*/ 25 h 167"/>
                  <a:gd name="T12" fmla="*/ 130 w 168"/>
                  <a:gd name="T13" fmla="*/ 32 h 167"/>
                  <a:gd name="T14" fmla="*/ 119 w 168"/>
                  <a:gd name="T15" fmla="*/ 24 h 167"/>
                  <a:gd name="T16" fmla="*/ 120 w 168"/>
                  <a:gd name="T17" fmla="*/ 7 h 167"/>
                  <a:gd name="T18" fmla="*/ 99 w 168"/>
                  <a:gd name="T19" fmla="*/ 0 h 167"/>
                  <a:gd name="T20" fmla="*/ 91 w 168"/>
                  <a:gd name="T21" fmla="*/ 15 h 167"/>
                  <a:gd name="T22" fmla="*/ 84 w 168"/>
                  <a:gd name="T23" fmla="*/ 15 h 167"/>
                  <a:gd name="T24" fmla="*/ 77 w 168"/>
                  <a:gd name="T25" fmla="*/ 15 h 167"/>
                  <a:gd name="T26" fmla="*/ 69 w 168"/>
                  <a:gd name="T27" fmla="*/ 0 h 167"/>
                  <a:gd name="T28" fmla="*/ 48 w 168"/>
                  <a:gd name="T29" fmla="*/ 7 h 167"/>
                  <a:gd name="T30" fmla="*/ 49 w 168"/>
                  <a:gd name="T31" fmla="*/ 24 h 167"/>
                  <a:gd name="T32" fmla="*/ 38 w 168"/>
                  <a:gd name="T33" fmla="*/ 32 h 167"/>
                  <a:gd name="T34" fmla="*/ 23 w 168"/>
                  <a:gd name="T35" fmla="*/ 25 h 167"/>
                  <a:gd name="T36" fmla="*/ 10 w 168"/>
                  <a:gd name="T37" fmla="*/ 43 h 167"/>
                  <a:gd name="T38" fmla="*/ 21 w 168"/>
                  <a:gd name="T39" fmla="*/ 56 h 167"/>
                  <a:gd name="T40" fmla="*/ 17 w 168"/>
                  <a:gd name="T41" fmla="*/ 69 h 167"/>
                  <a:gd name="T42" fmla="*/ 0 w 168"/>
                  <a:gd name="T43" fmla="*/ 73 h 167"/>
                  <a:gd name="T44" fmla="*/ 0 w 168"/>
                  <a:gd name="T45" fmla="*/ 95 h 167"/>
                  <a:gd name="T46" fmla="*/ 17 w 168"/>
                  <a:gd name="T47" fmla="*/ 98 h 167"/>
                  <a:gd name="T48" fmla="*/ 21 w 168"/>
                  <a:gd name="T49" fmla="*/ 111 h 167"/>
                  <a:gd name="T50" fmla="*/ 10 w 168"/>
                  <a:gd name="T51" fmla="*/ 124 h 167"/>
                  <a:gd name="T52" fmla="*/ 23 w 168"/>
                  <a:gd name="T53" fmla="*/ 142 h 167"/>
                  <a:gd name="T54" fmla="*/ 38 w 168"/>
                  <a:gd name="T55" fmla="*/ 135 h 167"/>
                  <a:gd name="T56" fmla="*/ 49 w 168"/>
                  <a:gd name="T57" fmla="*/ 143 h 167"/>
                  <a:gd name="T58" fmla="*/ 48 w 168"/>
                  <a:gd name="T59" fmla="*/ 160 h 167"/>
                  <a:gd name="T60" fmla="*/ 69 w 168"/>
                  <a:gd name="T61" fmla="*/ 167 h 167"/>
                  <a:gd name="T62" fmla="*/ 77 w 168"/>
                  <a:gd name="T63" fmla="*/ 152 h 167"/>
                  <a:gd name="T64" fmla="*/ 84 w 168"/>
                  <a:gd name="T65" fmla="*/ 152 h 167"/>
                  <a:gd name="T66" fmla="*/ 91 w 168"/>
                  <a:gd name="T67" fmla="*/ 152 h 167"/>
                  <a:gd name="T68" fmla="*/ 100 w 168"/>
                  <a:gd name="T69" fmla="*/ 167 h 167"/>
                  <a:gd name="T70" fmla="*/ 121 w 168"/>
                  <a:gd name="T71" fmla="*/ 160 h 167"/>
                  <a:gd name="T72" fmla="*/ 119 w 168"/>
                  <a:gd name="T73" fmla="*/ 143 h 167"/>
                  <a:gd name="T74" fmla="*/ 130 w 168"/>
                  <a:gd name="T75" fmla="*/ 135 h 167"/>
                  <a:gd name="T76" fmla="*/ 146 w 168"/>
                  <a:gd name="T77" fmla="*/ 142 h 167"/>
                  <a:gd name="T78" fmla="*/ 158 w 168"/>
                  <a:gd name="T79" fmla="*/ 124 h 167"/>
                  <a:gd name="T80" fmla="*/ 147 w 168"/>
                  <a:gd name="T81" fmla="*/ 111 h 167"/>
                  <a:gd name="T82" fmla="*/ 151 w 168"/>
                  <a:gd name="T83" fmla="*/ 98 h 167"/>
                  <a:gd name="T84" fmla="*/ 168 w 168"/>
                  <a:gd name="T85" fmla="*/ 95 h 167"/>
                  <a:gd name="T86" fmla="*/ 84 w 168"/>
                  <a:gd name="T87" fmla="*/ 133 h 167"/>
                  <a:gd name="T88" fmla="*/ 35 w 168"/>
                  <a:gd name="T89" fmla="*/ 84 h 167"/>
                  <a:gd name="T90" fmla="*/ 84 w 168"/>
                  <a:gd name="T91" fmla="*/ 34 h 167"/>
                  <a:gd name="T92" fmla="*/ 133 w 168"/>
                  <a:gd name="T93" fmla="*/ 84 h 167"/>
                  <a:gd name="T94" fmla="*/ 84 w 168"/>
                  <a:gd name="T95" fmla="*/ 13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8" h="167">
                    <a:moveTo>
                      <a:pt x="168" y="95"/>
                    </a:moveTo>
                    <a:cubicBezTo>
                      <a:pt x="168" y="73"/>
                      <a:pt x="168" y="73"/>
                      <a:pt x="168" y="73"/>
                    </a:cubicBezTo>
                    <a:cubicBezTo>
                      <a:pt x="151" y="69"/>
                      <a:pt x="151" y="69"/>
                      <a:pt x="151" y="69"/>
                    </a:cubicBezTo>
                    <a:cubicBezTo>
                      <a:pt x="150" y="64"/>
                      <a:pt x="149" y="60"/>
                      <a:pt x="147" y="56"/>
                    </a:cubicBezTo>
                    <a:cubicBezTo>
                      <a:pt x="158" y="43"/>
                      <a:pt x="158" y="43"/>
                      <a:pt x="158" y="43"/>
                    </a:cubicBezTo>
                    <a:cubicBezTo>
                      <a:pt x="146" y="25"/>
                      <a:pt x="146" y="25"/>
                      <a:pt x="146" y="25"/>
                    </a:cubicBezTo>
                    <a:cubicBezTo>
                      <a:pt x="130" y="32"/>
                      <a:pt x="130" y="32"/>
                      <a:pt x="130" y="32"/>
                    </a:cubicBezTo>
                    <a:cubicBezTo>
                      <a:pt x="126" y="29"/>
                      <a:pt x="123" y="27"/>
                      <a:pt x="119" y="24"/>
                    </a:cubicBezTo>
                    <a:cubicBezTo>
                      <a:pt x="120" y="7"/>
                      <a:pt x="120" y="7"/>
                      <a:pt x="120" y="7"/>
                    </a:cubicBezTo>
                    <a:cubicBezTo>
                      <a:pt x="99" y="0"/>
                      <a:pt x="99" y="0"/>
                      <a:pt x="99" y="0"/>
                    </a:cubicBezTo>
                    <a:cubicBezTo>
                      <a:pt x="91" y="15"/>
                      <a:pt x="91" y="15"/>
                      <a:pt x="91" y="15"/>
                    </a:cubicBezTo>
                    <a:cubicBezTo>
                      <a:pt x="89" y="15"/>
                      <a:pt x="86" y="15"/>
                      <a:pt x="84" y="15"/>
                    </a:cubicBezTo>
                    <a:cubicBezTo>
                      <a:pt x="82" y="15"/>
                      <a:pt x="79" y="15"/>
                      <a:pt x="77" y="15"/>
                    </a:cubicBezTo>
                    <a:cubicBezTo>
                      <a:pt x="69" y="0"/>
                      <a:pt x="69" y="0"/>
                      <a:pt x="69" y="0"/>
                    </a:cubicBezTo>
                    <a:cubicBezTo>
                      <a:pt x="48" y="7"/>
                      <a:pt x="48" y="7"/>
                      <a:pt x="48" y="7"/>
                    </a:cubicBezTo>
                    <a:cubicBezTo>
                      <a:pt x="49" y="24"/>
                      <a:pt x="49" y="24"/>
                      <a:pt x="49" y="24"/>
                    </a:cubicBezTo>
                    <a:cubicBezTo>
                      <a:pt x="45" y="27"/>
                      <a:pt x="42" y="29"/>
                      <a:pt x="38" y="32"/>
                    </a:cubicBezTo>
                    <a:cubicBezTo>
                      <a:pt x="23" y="25"/>
                      <a:pt x="23" y="25"/>
                      <a:pt x="23" y="25"/>
                    </a:cubicBezTo>
                    <a:cubicBezTo>
                      <a:pt x="10" y="43"/>
                      <a:pt x="10" y="43"/>
                      <a:pt x="10" y="43"/>
                    </a:cubicBezTo>
                    <a:cubicBezTo>
                      <a:pt x="21" y="56"/>
                      <a:pt x="21" y="56"/>
                      <a:pt x="21" y="56"/>
                    </a:cubicBezTo>
                    <a:cubicBezTo>
                      <a:pt x="19" y="60"/>
                      <a:pt x="18" y="65"/>
                      <a:pt x="17" y="69"/>
                    </a:cubicBezTo>
                    <a:cubicBezTo>
                      <a:pt x="0" y="73"/>
                      <a:pt x="0" y="73"/>
                      <a:pt x="0" y="73"/>
                    </a:cubicBezTo>
                    <a:cubicBezTo>
                      <a:pt x="0" y="95"/>
                      <a:pt x="0" y="95"/>
                      <a:pt x="0" y="95"/>
                    </a:cubicBezTo>
                    <a:cubicBezTo>
                      <a:pt x="17" y="98"/>
                      <a:pt x="17" y="98"/>
                      <a:pt x="17" y="98"/>
                    </a:cubicBezTo>
                    <a:cubicBezTo>
                      <a:pt x="18" y="103"/>
                      <a:pt x="19" y="107"/>
                      <a:pt x="21" y="111"/>
                    </a:cubicBezTo>
                    <a:cubicBezTo>
                      <a:pt x="10" y="124"/>
                      <a:pt x="10" y="124"/>
                      <a:pt x="10" y="124"/>
                    </a:cubicBezTo>
                    <a:cubicBezTo>
                      <a:pt x="23" y="142"/>
                      <a:pt x="23" y="142"/>
                      <a:pt x="23" y="142"/>
                    </a:cubicBezTo>
                    <a:cubicBezTo>
                      <a:pt x="38" y="135"/>
                      <a:pt x="38" y="135"/>
                      <a:pt x="38" y="135"/>
                    </a:cubicBezTo>
                    <a:cubicBezTo>
                      <a:pt x="42" y="138"/>
                      <a:pt x="46" y="141"/>
                      <a:pt x="49" y="143"/>
                    </a:cubicBezTo>
                    <a:cubicBezTo>
                      <a:pt x="48" y="160"/>
                      <a:pt x="48" y="160"/>
                      <a:pt x="48" y="160"/>
                    </a:cubicBezTo>
                    <a:cubicBezTo>
                      <a:pt x="69" y="167"/>
                      <a:pt x="69" y="167"/>
                      <a:pt x="69" y="167"/>
                    </a:cubicBezTo>
                    <a:cubicBezTo>
                      <a:pt x="77" y="152"/>
                      <a:pt x="77" y="152"/>
                      <a:pt x="77" y="152"/>
                    </a:cubicBezTo>
                    <a:cubicBezTo>
                      <a:pt x="80" y="152"/>
                      <a:pt x="82" y="152"/>
                      <a:pt x="84" y="152"/>
                    </a:cubicBezTo>
                    <a:cubicBezTo>
                      <a:pt x="86" y="152"/>
                      <a:pt x="89" y="152"/>
                      <a:pt x="91" y="152"/>
                    </a:cubicBezTo>
                    <a:cubicBezTo>
                      <a:pt x="100" y="167"/>
                      <a:pt x="100" y="167"/>
                      <a:pt x="100" y="167"/>
                    </a:cubicBezTo>
                    <a:cubicBezTo>
                      <a:pt x="121" y="160"/>
                      <a:pt x="121" y="160"/>
                      <a:pt x="121" y="160"/>
                    </a:cubicBezTo>
                    <a:cubicBezTo>
                      <a:pt x="119" y="143"/>
                      <a:pt x="119" y="143"/>
                      <a:pt x="119" y="143"/>
                    </a:cubicBezTo>
                    <a:cubicBezTo>
                      <a:pt x="123" y="141"/>
                      <a:pt x="126" y="138"/>
                      <a:pt x="130" y="135"/>
                    </a:cubicBezTo>
                    <a:cubicBezTo>
                      <a:pt x="146" y="142"/>
                      <a:pt x="146" y="142"/>
                      <a:pt x="146" y="142"/>
                    </a:cubicBezTo>
                    <a:cubicBezTo>
                      <a:pt x="158" y="124"/>
                      <a:pt x="158" y="124"/>
                      <a:pt x="158" y="124"/>
                    </a:cubicBezTo>
                    <a:cubicBezTo>
                      <a:pt x="147" y="111"/>
                      <a:pt x="147" y="111"/>
                      <a:pt x="147" y="111"/>
                    </a:cubicBezTo>
                    <a:cubicBezTo>
                      <a:pt x="149" y="107"/>
                      <a:pt x="150" y="103"/>
                      <a:pt x="151" y="98"/>
                    </a:cubicBezTo>
                    <a:lnTo>
                      <a:pt x="168" y="95"/>
                    </a:lnTo>
                    <a:close/>
                    <a:moveTo>
                      <a:pt x="84" y="133"/>
                    </a:moveTo>
                    <a:cubicBezTo>
                      <a:pt x="57" y="133"/>
                      <a:pt x="35" y="111"/>
                      <a:pt x="35" y="84"/>
                    </a:cubicBezTo>
                    <a:cubicBezTo>
                      <a:pt x="35" y="56"/>
                      <a:pt x="57" y="34"/>
                      <a:pt x="84" y="34"/>
                    </a:cubicBezTo>
                    <a:cubicBezTo>
                      <a:pt x="111" y="34"/>
                      <a:pt x="133" y="56"/>
                      <a:pt x="133" y="84"/>
                    </a:cubicBezTo>
                    <a:cubicBezTo>
                      <a:pt x="133" y="111"/>
                      <a:pt x="111" y="133"/>
                      <a:pt x="84"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7"/>
              <p:cNvSpPr>
                <a:spLocks noEditPoints="1"/>
              </p:cNvSpPr>
              <p:nvPr/>
            </p:nvSpPr>
            <p:spPr bwMode="auto">
              <a:xfrm>
                <a:off x="8783638" y="339725"/>
                <a:ext cx="374650" cy="379413"/>
              </a:xfrm>
              <a:custGeom>
                <a:avLst/>
                <a:gdLst>
                  <a:gd name="T0" fmla="*/ 100 w 100"/>
                  <a:gd name="T1" fmla="*/ 57 h 100"/>
                  <a:gd name="T2" fmla="*/ 100 w 100"/>
                  <a:gd name="T3" fmla="*/ 43 h 100"/>
                  <a:gd name="T4" fmla="*/ 90 w 100"/>
                  <a:gd name="T5" fmla="*/ 41 h 100"/>
                  <a:gd name="T6" fmla="*/ 87 w 100"/>
                  <a:gd name="T7" fmla="*/ 34 h 100"/>
                  <a:gd name="T8" fmla="*/ 94 w 100"/>
                  <a:gd name="T9" fmla="*/ 26 h 100"/>
                  <a:gd name="T10" fmla="*/ 86 w 100"/>
                  <a:gd name="T11" fmla="*/ 15 h 100"/>
                  <a:gd name="T12" fmla="*/ 77 w 100"/>
                  <a:gd name="T13" fmla="*/ 20 h 100"/>
                  <a:gd name="T14" fmla="*/ 70 w 100"/>
                  <a:gd name="T15" fmla="*/ 15 h 100"/>
                  <a:gd name="T16" fmla="*/ 72 w 100"/>
                  <a:gd name="T17" fmla="*/ 5 h 100"/>
                  <a:gd name="T18" fmla="*/ 59 w 100"/>
                  <a:gd name="T19" fmla="*/ 0 h 100"/>
                  <a:gd name="T20" fmla="*/ 54 w 100"/>
                  <a:gd name="T21" fmla="*/ 9 h 100"/>
                  <a:gd name="T22" fmla="*/ 50 w 100"/>
                  <a:gd name="T23" fmla="*/ 9 h 100"/>
                  <a:gd name="T24" fmla="*/ 46 w 100"/>
                  <a:gd name="T25" fmla="*/ 9 h 100"/>
                  <a:gd name="T26" fmla="*/ 41 w 100"/>
                  <a:gd name="T27" fmla="*/ 1 h 100"/>
                  <a:gd name="T28" fmla="*/ 28 w 100"/>
                  <a:gd name="T29" fmla="*/ 5 h 100"/>
                  <a:gd name="T30" fmla="*/ 29 w 100"/>
                  <a:gd name="T31" fmla="*/ 15 h 100"/>
                  <a:gd name="T32" fmla="*/ 23 w 100"/>
                  <a:gd name="T33" fmla="*/ 20 h 100"/>
                  <a:gd name="T34" fmla="*/ 13 w 100"/>
                  <a:gd name="T35" fmla="*/ 15 h 100"/>
                  <a:gd name="T36" fmla="*/ 6 w 100"/>
                  <a:gd name="T37" fmla="*/ 26 h 100"/>
                  <a:gd name="T38" fmla="*/ 13 w 100"/>
                  <a:gd name="T39" fmla="*/ 34 h 100"/>
                  <a:gd name="T40" fmla="*/ 10 w 100"/>
                  <a:gd name="T41" fmla="*/ 41 h 100"/>
                  <a:gd name="T42" fmla="*/ 0 w 100"/>
                  <a:gd name="T43" fmla="*/ 43 h 100"/>
                  <a:gd name="T44" fmla="*/ 0 w 100"/>
                  <a:gd name="T45" fmla="*/ 57 h 100"/>
                  <a:gd name="T46" fmla="*/ 10 w 100"/>
                  <a:gd name="T47" fmla="*/ 59 h 100"/>
                  <a:gd name="T48" fmla="*/ 13 w 100"/>
                  <a:gd name="T49" fmla="*/ 66 h 100"/>
                  <a:gd name="T50" fmla="*/ 6 w 100"/>
                  <a:gd name="T51" fmla="*/ 74 h 100"/>
                  <a:gd name="T52" fmla="*/ 13 w 100"/>
                  <a:gd name="T53" fmla="*/ 85 h 100"/>
                  <a:gd name="T54" fmla="*/ 23 w 100"/>
                  <a:gd name="T55" fmla="*/ 80 h 100"/>
                  <a:gd name="T56" fmla="*/ 29 w 100"/>
                  <a:gd name="T57" fmla="*/ 85 h 100"/>
                  <a:gd name="T58" fmla="*/ 28 w 100"/>
                  <a:gd name="T59" fmla="*/ 95 h 100"/>
                  <a:gd name="T60" fmla="*/ 41 w 100"/>
                  <a:gd name="T61" fmla="*/ 100 h 100"/>
                  <a:gd name="T62" fmla="*/ 46 w 100"/>
                  <a:gd name="T63" fmla="*/ 91 h 100"/>
                  <a:gd name="T64" fmla="*/ 50 w 100"/>
                  <a:gd name="T65" fmla="*/ 91 h 100"/>
                  <a:gd name="T66" fmla="*/ 54 w 100"/>
                  <a:gd name="T67" fmla="*/ 91 h 100"/>
                  <a:gd name="T68" fmla="*/ 59 w 100"/>
                  <a:gd name="T69" fmla="*/ 99 h 100"/>
                  <a:gd name="T70" fmla="*/ 72 w 100"/>
                  <a:gd name="T71" fmla="*/ 95 h 100"/>
                  <a:gd name="T72" fmla="*/ 71 w 100"/>
                  <a:gd name="T73" fmla="*/ 85 h 100"/>
                  <a:gd name="T74" fmla="*/ 77 w 100"/>
                  <a:gd name="T75" fmla="*/ 80 h 100"/>
                  <a:gd name="T76" fmla="*/ 86 w 100"/>
                  <a:gd name="T77" fmla="*/ 85 h 100"/>
                  <a:gd name="T78" fmla="*/ 94 w 100"/>
                  <a:gd name="T79" fmla="*/ 74 h 100"/>
                  <a:gd name="T80" fmla="*/ 87 w 100"/>
                  <a:gd name="T81" fmla="*/ 66 h 100"/>
                  <a:gd name="T82" fmla="*/ 90 w 100"/>
                  <a:gd name="T83" fmla="*/ 59 h 100"/>
                  <a:gd name="T84" fmla="*/ 100 w 100"/>
                  <a:gd name="T85" fmla="*/ 57 h 100"/>
                  <a:gd name="T86" fmla="*/ 50 w 100"/>
                  <a:gd name="T87" fmla="*/ 79 h 100"/>
                  <a:gd name="T88" fmla="*/ 21 w 100"/>
                  <a:gd name="T89" fmla="*/ 50 h 100"/>
                  <a:gd name="T90" fmla="*/ 50 w 100"/>
                  <a:gd name="T91" fmla="*/ 21 h 100"/>
                  <a:gd name="T92" fmla="*/ 79 w 100"/>
                  <a:gd name="T93" fmla="*/ 50 h 100"/>
                  <a:gd name="T94" fmla="*/ 50 w 100"/>
                  <a:gd name="T95" fmla="*/ 79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00">
                    <a:moveTo>
                      <a:pt x="100" y="57"/>
                    </a:moveTo>
                    <a:cubicBezTo>
                      <a:pt x="100" y="43"/>
                      <a:pt x="100" y="43"/>
                      <a:pt x="100" y="43"/>
                    </a:cubicBezTo>
                    <a:cubicBezTo>
                      <a:pt x="90" y="41"/>
                      <a:pt x="90" y="41"/>
                      <a:pt x="90" y="41"/>
                    </a:cubicBezTo>
                    <a:cubicBezTo>
                      <a:pt x="89" y="39"/>
                      <a:pt x="88" y="36"/>
                      <a:pt x="87" y="34"/>
                    </a:cubicBezTo>
                    <a:cubicBezTo>
                      <a:pt x="94" y="26"/>
                      <a:pt x="94" y="26"/>
                      <a:pt x="94" y="26"/>
                    </a:cubicBezTo>
                    <a:cubicBezTo>
                      <a:pt x="86" y="15"/>
                      <a:pt x="86" y="15"/>
                      <a:pt x="86" y="15"/>
                    </a:cubicBezTo>
                    <a:cubicBezTo>
                      <a:pt x="77" y="20"/>
                      <a:pt x="77" y="20"/>
                      <a:pt x="77" y="20"/>
                    </a:cubicBezTo>
                    <a:cubicBezTo>
                      <a:pt x="75" y="18"/>
                      <a:pt x="73" y="16"/>
                      <a:pt x="70" y="15"/>
                    </a:cubicBezTo>
                    <a:cubicBezTo>
                      <a:pt x="72" y="5"/>
                      <a:pt x="72" y="5"/>
                      <a:pt x="72" y="5"/>
                    </a:cubicBezTo>
                    <a:cubicBezTo>
                      <a:pt x="59" y="0"/>
                      <a:pt x="59" y="0"/>
                      <a:pt x="59" y="0"/>
                    </a:cubicBezTo>
                    <a:cubicBezTo>
                      <a:pt x="54" y="9"/>
                      <a:pt x="54" y="9"/>
                      <a:pt x="54" y="9"/>
                    </a:cubicBezTo>
                    <a:cubicBezTo>
                      <a:pt x="53" y="9"/>
                      <a:pt x="51" y="9"/>
                      <a:pt x="50" y="9"/>
                    </a:cubicBezTo>
                    <a:cubicBezTo>
                      <a:pt x="49" y="9"/>
                      <a:pt x="47" y="9"/>
                      <a:pt x="46" y="9"/>
                    </a:cubicBezTo>
                    <a:cubicBezTo>
                      <a:pt x="41" y="1"/>
                      <a:pt x="41" y="1"/>
                      <a:pt x="41" y="1"/>
                    </a:cubicBezTo>
                    <a:cubicBezTo>
                      <a:pt x="28" y="5"/>
                      <a:pt x="28" y="5"/>
                      <a:pt x="28" y="5"/>
                    </a:cubicBezTo>
                    <a:cubicBezTo>
                      <a:pt x="29" y="15"/>
                      <a:pt x="29" y="15"/>
                      <a:pt x="29" y="15"/>
                    </a:cubicBezTo>
                    <a:cubicBezTo>
                      <a:pt x="27" y="16"/>
                      <a:pt x="25" y="18"/>
                      <a:pt x="23" y="20"/>
                    </a:cubicBezTo>
                    <a:cubicBezTo>
                      <a:pt x="13" y="15"/>
                      <a:pt x="13" y="15"/>
                      <a:pt x="13" y="15"/>
                    </a:cubicBezTo>
                    <a:cubicBezTo>
                      <a:pt x="6" y="26"/>
                      <a:pt x="6" y="26"/>
                      <a:pt x="6" y="26"/>
                    </a:cubicBezTo>
                    <a:cubicBezTo>
                      <a:pt x="13" y="34"/>
                      <a:pt x="13" y="34"/>
                      <a:pt x="13" y="34"/>
                    </a:cubicBezTo>
                    <a:cubicBezTo>
                      <a:pt x="11" y="36"/>
                      <a:pt x="11" y="39"/>
                      <a:pt x="10" y="41"/>
                    </a:cubicBezTo>
                    <a:cubicBezTo>
                      <a:pt x="0" y="43"/>
                      <a:pt x="0" y="43"/>
                      <a:pt x="0" y="43"/>
                    </a:cubicBezTo>
                    <a:cubicBezTo>
                      <a:pt x="0" y="57"/>
                      <a:pt x="0" y="57"/>
                      <a:pt x="0" y="57"/>
                    </a:cubicBezTo>
                    <a:cubicBezTo>
                      <a:pt x="10" y="59"/>
                      <a:pt x="10" y="59"/>
                      <a:pt x="10" y="59"/>
                    </a:cubicBezTo>
                    <a:cubicBezTo>
                      <a:pt x="11" y="61"/>
                      <a:pt x="11" y="64"/>
                      <a:pt x="13" y="66"/>
                    </a:cubicBezTo>
                    <a:cubicBezTo>
                      <a:pt x="6" y="74"/>
                      <a:pt x="6" y="74"/>
                      <a:pt x="6" y="74"/>
                    </a:cubicBezTo>
                    <a:cubicBezTo>
                      <a:pt x="13" y="85"/>
                      <a:pt x="13" y="85"/>
                      <a:pt x="13" y="85"/>
                    </a:cubicBezTo>
                    <a:cubicBezTo>
                      <a:pt x="23" y="80"/>
                      <a:pt x="23" y="80"/>
                      <a:pt x="23" y="80"/>
                    </a:cubicBezTo>
                    <a:cubicBezTo>
                      <a:pt x="25" y="82"/>
                      <a:pt x="27" y="84"/>
                      <a:pt x="29" y="85"/>
                    </a:cubicBezTo>
                    <a:cubicBezTo>
                      <a:pt x="28" y="95"/>
                      <a:pt x="28" y="95"/>
                      <a:pt x="28" y="95"/>
                    </a:cubicBezTo>
                    <a:cubicBezTo>
                      <a:pt x="41" y="100"/>
                      <a:pt x="41" y="100"/>
                      <a:pt x="41" y="100"/>
                    </a:cubicBezTo>
                    <a:cubicBezTo>
                      <a:pt x="46" y="91"/>
                      <a:pt x="46" y="91"/>
                      <a:pt x="46" y="91"/>
                    </a:cubicBezTo>
                    <a:cubicBezTo>
                      <a:pt x="47" y="91"/>
                      <a:pt x="49" y="91"/>
                      <a:pt x="50" y="91"/>
                    </a:cubicBezTo>
                    <a:cubicBezTo>
                      <a:pt x="51" y="91"/>
                      <a:pt x="53" y="91"/>
                      <a:pt x="54" y="91"/>
                    </a:cubicBezTo>
                    <a:cubicBezTo>
                      <a:pt x="59" y="99"/>
                      <a:pt x="59" y="99"/>
                      <a:pt x="59" y="99"/>
                    </a:cubicBezTo>
                    <a:cubicBezTo>
                      <a:pt x="72" y="95"/>
                      <a:pt x="72" y="95"/>
                      <a:pt x="72" y="95"/>
                    </a:cubicBezTo>
                    <a:cubicBezTo>
                      <a:pt x="71" y="85"/>
                      <a:pt x="71" y="85"/>
                      <a:pt x="71" y="85"/>
                    </a:cubicBezTo>
                    <a:cubicBezTo>
                      <a:pt x="73" y="84"/>
                      <a:pt x="75" y="82"/>
                      <a:pt x="77" y="80"/>
                    </a:cubicBezTo>
                    <a:cubicBezTo>
                      <a:pt x="86" y="85"/>
                      <a:pt x="86" y="85"/>
                      <a:pt x="86" y="85"/>
                    </a:cubicBezTo>
                    <a:cubicBezTo>
                      <a:pt x="94" y="74"/>
                      <a:pt x="94" y="74"/>
                      <a:pt x="94" y="74"/>
                    </a:cubicBezTo>
                    <a:cubicBezTo>
                      <a:pt x="87" y="66"/>
                      <a:pt x="87" y="66"/>
                      <a:pt x="87" y="66"/>
                    </a:cubicBezTo>
                    <a:cubicBezTo>
                      <a:pt x="88" y="64"/>
                      <a:pt x="89" y="61"/>
                      <a:pt x="90" y="59"/>
                    </a:cubicBezTo>
                    <a:lnTo>
                      <a:pt x="100" y="57"/>
                    </a:lnTo>
                    <a:close/>
                    <a:moveTo>
                      <a:pt x="50" y="79"/>
                    </a:moveTo>
                    <a:cubicBezTo>
                      <a:pt x="34" y="79"/>
                      <a:pt x="21" y="66"/>
                      <a:pt x="21" y="50"/>
                    </a:cubicBezTo>
                    <a:cubicBezTo>
                      <a:pt x="21" y="34"/>
                      <a:pt x="34" y="21"/>
                      <a:pt x="50" y="21"/>
                    </a:cubicBezTo>
                    <a:cubicBezTo>
                      <a:pt x="66" y="21"/>
                      <a:pt x="79" y="34"/>
                      <a:pt x="79" y="50"/>
                    </a:cubicBezTo>
                    <a:cubicBezTo>
                      <a:pt x="79" y="66"/>
                      <a:pt x="66" y="79"/>
                      <a:pt x="50"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5" name="组合 124"/>
            <p:cNvGrpSpPr/>
            <p:nvPr/>
          </p:nvGrpSpPr>
          <p:grpSpPr>
            <a:xfrm>
              <a:off x="4315583" y="1723388"/>
              <a:ext cx="628614" cy="1033578"/>
              <a:chOff x="8080376" y="1863812"/>
              <a:chExt cx="361950" cy="715962"/>
            </a:xfrm>
            <a:solidFill>
              <a:schemeClr val="bg1"/>
            </a:solidFill>
          </p:grpSpPr>
          <p:sp>
            <p:nvSpPr>
              <p:cNvPr id="143" name="Freeform 81"/>
              <p:cNvSpPr/>
              <p:nvPr/>
            </p:nvSpPr>
            <p:spPr bwMode="auto">
              <a:xfrm>
                <a:off x="8159751" y="2500399"/>
                <a:ext cx="204788" cy="79375"/>
              </a:xfrm>
              <a:custGeom>
                <a:avLst/>
                <a:gdLst>
                  <a:gd name="T0" fmla="*/ 37 w 42"/>
                  <a:gd name="T1" fmla="*/ 0 h 16"/>
                  <a:gd name="T2" fmla="*/ 5 w 42"/>
                  <a:gd name="T3" fmla="*/ 0 h 16"/>
                  <a:gd name="T4" fmla="*/ 0 w 42"/>
                  <a:gd name="T5" fmla="*/ 4 h 16"/>
                  <a:gd name="T6" fmla="*/ 5 w 42"/>
                  <a:gd name="T7" fmla="*/ 9 h 16"/>
                  <a:gd name="T8" fmla="*/ 12 w 42"/>
                  <a:gd name="T9" fmla="*/ 9 h 16"/>
                  <a:gd name="T10" fmla="*/ 12 w 42"/>
                  <a:gd name="T11" fmla="*/ 9 h 16"/>
                  <a:gd name="T12" fmla="*/ 21 w 42"/>
                  <a:gd name="T13" fmla="*/ 16 h 16"/>
                  <a:gd name="T14" fmla="*/ 30 w 42"/>
                  <a:gd name="T15" fmla="*/ 9 h 16"/>
                  <a:gd name="T16" fmla="*/ 30 w 42"/>
                  <a:gd name="T17" fmla="*/ 9 h 16"/>
                  <a:gd name="T18" fmla="*/ 37 w 42"/>
                  <a:gd name="T19" fmla="*/ 9 h 16"/>
                  <a:gd name="T20" fmla="*/ 42 w 42"/>
                  <a:gd name="T21" fmla="*/ 4 h 16"/>
                  <a:gd name="T22" fmla="*/ 37 w 42"/>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16">
                    <a:moveTo>
                      <a:pt x="37" y="0"/>
                    </a:moveTo>
                    <a:cubicBezTo>
                      <a:pt x="5" y="0"/>
                      <a:pt x="5" y="0"/>
                      <a:pt x="5" y="0"/>
                    </a:cubicBezTo>
                    <a:cubicBezTo>
                      <a:pt x="2" y="0"/>
                      <a:pt x="0" y="2"/>
                      <a:pt x="0" y="4"/>
                    </a:cubicBezTo>
                    <a:cubicBezTo>
                      <a:pt x="0" y="7"/>
                      <a:pt x="2" y="9"/>
                      <a:pt x="5" y="9"/>
                    </a:cubicBezTo>
                    <a:cubicBezTo>
                      <a:pt x="12" y="9"/>
                      <a:pt x="12" y="9"/>
                      <a:pt x="12" y="9"/>
                    </a:cubicBezTo>
                    <a:cubicBezTo>
                      <a:pt x="12" y="9"/>
                      <a:pt x="12" y="9"/>
                      <a:pt x="12" y="9"/>
                    </a:cubicBezTo>
                    <a:cubicBezTo>
                      <a:pt x="12" y="13"/>
                      <a:pt x="16" y="16"/>
                      <a:pt x="21" y="16"/>
                    </a:cubicBezTo>
                    <a:cubicBezTo>
                      <a:pt x="26" y="16"/>
                      <a:pt x="30" y="13"/>
                      <a:pt x="30" y="9"/>
                    </a:cubicBezTo>
                    <a:cubicBezTo>
                      <a:pt x="30" y="9"/>
                      <a:pt x="30" y="9"/>
                      <a:pt x="30" y="9"/>
                    </a:cubicBezTo>
                    <a:cubicBezTo>
                      <a:pt x="37" y="9"/>
                      <a:pt x="37" y="9"/>
                      <a:pt x="37" y="9"/>
                    </a:cubicBezTo>
                    <a:cubicBezTo>
                      <a:pt x="40" y="9"/>
                      <a:pt x="42" y="7"/>
                      <a:pt x="42" y="4"/>
                    </a:cubicBezTo>
                    <a:cubicBezTo>
                      <a:pt x="42" y="2"/>
                      <a:pt x="40"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82"/>
              <p:cNvSpPr>
                <a:spLocks noEditPoints="1"/>
              </p:cNvSpPr>
              <p:nvPr/>
            </p:nvSpPr>
            <p:spPr bwMode="auto">
              <a:xfrm>
                <a:off x="8080376" y="2040024"/>
                <a:ext cx="361950" cy="396875"/>
              </a:xfrm>
              <a:custGeom>
                <a:avLst/>
                <a:gdLst>
                  <a:gd name="T0" fmla="*/ 74 w 74"/>
                  <a:gd name="T1" fmla="*/ 36 h 81"/>
                  <a:gd name="T2" fmla="*/ 37 w 74"/>
                  <a:gd name="T3" fmla="*/ 0 h 81"/>
                  <a:gd name="T4" fmla="*/ 0 w 74"/>
                  <a:gd name="T5" fmla="*/ 36 h 81"/>
                  <a:gd name="T6" fmla="*/ 17 w 74"/>
                  <a:gd name="T7" fmla="*/ 81 h 81"/>
                  <a:gd name="T8" fmla="*/ 58 w 74"/>
                  <a:gd name="T9" fmla="*/ 81 h 81"/>
                  <a:gd name="T10" fmla="*/ 74 w 74"/>
                  <a:gd name="T11" fmla="*/ 36 h 81"/>
                  <a:gd name="T12" fmla="*/ 37 w 74"/>
                  <a:gd name="T13" fmla="*/ 9 h 81"/>
                  <a:gd name="T14" fmla="*/ 44 w 74"/>
                  <a:gd name="T15" fmla="*/ 16 h 81"/>
                  <a:gd name="T16" fmla="*/ 37 w 74"/>
                  <a:gd name="T17" fmla="*/ 24 h 81"/>
                  <a:gd name="T18" fmla="*/ 29 w 74"/>
                  <a:gd name="T19" fmla="*/ 16 h 81"/>
                  <a:gd name="T20" fmla="*/ 37 w 74"/>
                  <a:gd name="T21" fmla="*/ 9 h 81"/>
                  <a:gd name="T22" fmla="*/ 51 w 74"/>
                  <a:gd name="T23" fmla="*/ 46 h 81"/>
                  <a:gd name="T24" fmla="*/ 45 w 74"/>
                  <a:gd name="T25" fmla="*/ 52 h 81"/>
                  <a:gd name="T26" fmla="*/ 45 w 74"/>
                  <a:gd name="T27" fmla="*/ 52 h 81"/>
                  <a:gd name="T28" fmla="*/ 46 w 74"/>
                  <a:gd name="T29" fmla="*/ 53 h 81"/>
                  <a:gd name="T30" fmla="*/ 46 w 74"/>
                  <a:gd name="T31" fmla="*/ 75 h 81"/>
                  <a:gd name="T32" fmla="*/ 41 w 74"/>
                  <a:gd name="T33" fmla="*/ 79 h 81"/>
                  <a:gd name="T34" fmla="*/ 37 w 74"/>
                  <a:gd name="T35" fmla="*/ 75 h 81"/>
                  <a:gd name="T36" fmla="*/ 33 w 74"/>
                  <a:gd name="T37" fmla="*/ 79 h 81"/>
                  <a:gd name="T38" fmla="*/ 28 w 74"/>
                  <a:gd name="T39" fmla="*/ 75 h 81"/>
                  <a:gd name="T40" fmla="*/ 28 w 74"/>
                  <a:gd name="T41" fmla="*/ 53 h 81"/>
                  <a:gd name="T42" fmla="*/ 29 w 74"/>
                  <a:gd name="T43" fmla="*/ 52 h 81"/>
                  <a:gd name="T44" fmla="*/ 28 w 74"/>
                  <a:gd name="T45" fmla="*/ 52 h 81"/>
                  <a:gd name="T46" fmla="*/ 22 w 74"/>
                  <a:gd name="T47" fmla="*/ 46 h 81"/>
                  <a:gd name="T48" fmla="*/ 22 w 74"/>
                  <a:gd name="T49" fmla="*/ 32 h 81"/>
                  <a:gd name="T50" fmla="*/ 28 w 74"/>
                  <a:gd name="T51" fmla="*/ 26 h 81"/>
                  <a:gd name="T52" fmla="*/ 31 w 74"/>
                  <a:gd name="T53" fmla="*/ 26 h 81"/>
                  <a:gd name="T54" fmla="*/ 37 w 74"/>
                  <a:gd name="T55" fmla="*/ 33 h 81"/>
                  <a:gd name="T56" fmla="*/ 43 w 74"/>
                  <a:gd name="T57" fmla="*/ 26 h 81"/>
                  <a:gd name="T58" fmla="*/ 45 w 74"/>
                  <a:gd name="T59" fmla="*/ 26 h 81"/>
                  <a:gd name="T60" fmla="*/ 51 w 74"/>
                  <a:gd name="T61" fmla="*/ 32 h 81"/>
                  <a:gd name="T62" fmla="*/ 51 w 74"/>
                  <a:gd name="T63" fmla="*/ 4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 h="81">
                    <a:moveTo>
                      <a:pt x="74" y="36"/>
                    </a:moveTo>
                    <a:cubicBezTo>
                      <a:pt x="74" y="16"/>
                      <a:pt x="57" y="0"/>
                      <a:pt x="37" y="0"/>
                    </a:cubicBezTo>
                    <a:cubicBezTo>
                      <a:pt x="17" y="0"/>
                      <a:pt x="0" y="16"/>
                      <a:pt x="0" y="36"/>
                    </a:cubicBezTo>
                    <a:cubicBezTo>
                      <a:pt x="0" y="54"/>
                      <a:pt x="17" y="64"/>
                      <a:pt x="17" y="81"/>
                    </a:cubicBezTo>
                    <a:cubicBezTo>
                      <a:pt x="58" y="81"/>
                      <a:pt x="58" y="81"/>
                      <a:pt x="58" y="81"/>
                    </a:cubicBezTo>
                    <a:cubicBezTo>
                      <a:pt x="58" y="63"/>
                      <a:pt x="74" y="54"/>
                      <a:pt x="74" y="36"/>
                    </a:cubicBezTo>
                    <a:close/>
                    <a:moveTo>
                      <a:pt x="37" y="9"/>
                    </a:moveTo>
                    <a:cubicBezTo>
                      <a:pt x="41" y="9"/>
                      <a:pt x="44" y="12"/>
                      <a:pt x="44" y="16"/>
                    </a:cubicBezTo>
                    <a:cubicBezTo>
                      <a:pt x="44" y="20"/>
                      <a:pt x="41" y="24"/>
                      <a:pt x="37" y="24"/>
                    </a:cubicBezTo>
                    <a:cubicBezTo>
                      <a:pt x="33" y="24"/>
                      <a:pt x="29" y="20"/>
                      <a:pt x="29" y="16"/>
                    </a:cubicBezTo>
                    <a:cubicBezTo>
                      <a:pt x="29" y="12"/>
                      <a:pt x="33" y="9"/>
                      <a:pt x="37" y="9"/>
                    </a:cubicBezTo>
                    <a:close/>
                    <a:moveTo>
                      <a:pt x="51" y="46"/>
                    </a:moveTo>
                    <a:cubicBezTo>
                      <a:pt x="51" y="49"/>
                      <a:pt x="49" y="52"/>
                      <a:pt x="45" y="52"/>
                    </a:cubicBezTo>
                    <a:cubicBezTo>
                      <a:pt x="45" y="52"/>
                      <a:pt x="45" y="52"/>
                      <a:pt x="45" y="52"/>
                    </a:cubicBezTo>
                    <a:cubicBezTo>
                      <a:pt x="46" y="52"/>
                      <a:pt x="46" y="53"/>
                      <a:pt x="46" y="53"/>
                    </a:cubicBezTo>
                    <a:cubicBezTo>
                      <a:pt x="46" y="75"/>
                      <a:pt x="46" y="75"/>
                      <a:pt x="46" y="75"/>
                    </a:cubicBezTo>
                    <a:cubicBezTo>
                      <a:pt x="46" y="77"/>
                      <a:pt x="44" y="79"/>
                      <a:pt x="41" y="79"/>
                    </a:cubicBezTo>
                    <a:cubicBezTo>
                      <a:pt x="39" y="79"/>
                      <a:pt x="37" y="77"/>
                      <a:pt x="37" y="75"/>
                    </a:cubicBezTo>
                    <a:cubicBezTo>
                      <a:pt x="37" y="77"/>
                      <a:pt x="35" y="79"/>
                      <a:pt x="33" y="79"/>
                    </a:cubicBezTo>
                    <a:cubicBezTo>
                      <a:pt x="30" y="79"/>
                      <a:pt x="28" y="77"/>
                      <a:pt x="28" y="75"/>
                    </a:cubicBezTo>
                    <a:cubicBezTo>
                      <a:pt x="28" y="53"/>
                      <a:pt x="28" y="53"/>
                      <a:pt x="28" y="53"/>
                    </a:cubicBezTo>
                    <a:cubicBezTo>
                      <a:pt x="28" y="53"/>
                      <a:pt x="28" y="52"/>
                      <a:pt x="29" y="52"/>
                    </a:cubicBezTo>
                    <a:cubicBezTo>
                      <a:pt x="28" y="52"/>
                      <a:pt x="28" y="52"/>
                      <a:pt x="28" y="52"/>
                    </a:cubicBezTo>
                    <a:cubicBezTo>
                      <a:pt x="25" y="52"/>
                      <a:pt x="22" y="49"/>
                      <a:pt x="22" y="46"/>
                    </a:cubicBezTo>
                    <a:cubicBezTo>
                      <a:pt x="22" y="32"/>
                      <a:pt x="22" y="32"/>
                      <a:pt x="22" y="32"/>
                    </a:cubicBezTo>
                    <a:cubicBezTo>
                      <a:pt x="22" y="29"/>
                      <a:pt x="25" y="26"/>
                      <a:pt x="28" y="26"/>
                    </a:cubicBezTo>
                    <a:cubicBezTo>
                      <a:pt x="31" y="26"/>
                      <a:pt x="31" y="26"/>
                      <a:pt x="31" y="26"/>
                    </a:cubicBezTo>
                    <a:cubicBezTo>
                      <a:pt x="37" y="33"/>
                      <a:pt x="37" y="33"/>
                      <a:pt x="37" y="33"/>
                    </a:cubicBezTo>
                    <a:cubicBezTo>
                      <a:pt x="43" y="26"/>
                      <a:pt x="43" y="26"/>
                      <a:pt x="43" y="26"/>
                    </a:cubicBezTo>
                    <a:cubicBezTo>
                      <a:pt x="45" y="26"/>
                      <a:pt x="45" y="26"/>
                      <a:pt x="45" y="26"/>
                    </a:cubicBezTo>
                    <a:cubicBezTo>
                      <a:pt x="49" y="26"/>
                      <a:pt x="51" y="29"/>
                      <a:pt x="51" y="32"/>
                    </a:cubicBezTo>
                    <a:lnTo>
                      <a:pt x="5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83"/>
              <p:cNvSpPr/>
              <p:nvPr/>
            </p:nvSpPr>
            <p:spPr bwMode="auto">
              <a:xfrm>
                <a:off x="8159751" y="2455949"/>
                <a:ext cx="204788" cy="30162"/>
              </a:xfrm>
              <a:custGeom>
                <a:avLst/>
                <a:gdLst>
                  <a:gd name="T0" fmla="*/ 42 w 42"/>
                  <a:gd name="T1" fmla="*/ 3 h 6"/>
                  <a:gd name="T2" fmla="*/ 39 w 42"/>
                  <a:gd name="T3" fmla="*/ 6 h 6"/>
                  <a:gd name="T4" fmla="*/ 3 w 42"/>
                  <a:gd name="T5" fmla="*/ 6 h 6"/>
                  <a:gd name="T6" fmla="*/ 0 w 42"/>
                  <a:gd name="T7" fmla="*/ 3 h 6"/>
                  <a:gd name="T8" fmla="*/ 0 w 42"/>
                  <a:gd name="T9" fmla="*/ 3 h 6"/>
                  <a:gd name="T10" fmla="*/ 3 w 42"/>
                  <a:gd name="T11" fmla="*/ 0 h 6"/>
                  <a:gd name="T12" fmla="*/ 39 w 42"/>
                  <a:gd name="T13" fmla="*/ 0 h 6"/>
                  <a:gd name="T14" fmla="*/ 42 w 42"/>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
                    <a:moveTo>
                      <a:pt x="42" y="3"/>
                    </a:moveTo>
                    <a:cubicBezTo>
                      <a:pt x="42" y="4"/>
                      <a:pt x="40" y="6"/>
                      <a:pt x="39" y="6"/>
                    </a:cubicBezTo>
                    <a:cubicBezTo>
                      <a:pt x="3" y="6"/>
                      <a:pt x="3" y="6"/>
                      <a:pt x="3" y="6"/>
                    </a:cubicBezTo>
                    <a:cubicBezTo>
                      <a:pt x="2" y="6"/>
                      <a:pt x="0" y="4"/>
                      <a:pt x="0" y="3"/>
                    </a:cubicBezTo>
                    <a:cubicBezTo>
                      <a:pt x="0" y="3"/>
                      <a:pt x="0" y="3"/>
                      <a:pt x="0" y="3"/>
                    </a:cubicBezTo>
                    <a:cubicBezTo>
                      <a:pt x="0" y="1"/>
                      <a:pt x="2" y="0"/>
                      <a:pt x="3" y="0"/>
                    </a:cubicBezTo>
                    <a:cubicBezTo>
                      <a:pt x="39" y="0"/>
                      <a:pt x="39" y="0"/>
                      <a:pt x="39" y="0"/>
                    </a:cubicBezTo>
                    <a:cubicBezTo>
                      <a:pt x="40" y="0"/>
                      <a:pt x="42" y="1"/>
                      <a:pt x="4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84"/>
              <p:cNvSpPr/>
              <p:nvPr/>
            </p:nvSpPr>
            <p:spPr bwMode="auto">
              <a:xfrm>
                <a:off x="8085138" y="1917787"/>
                <a:ext cx="84138" cy="77787"/>
              </a:xfrm>
              <a:custGeom>
                <a:avLst/>
                <a:gdLst>
                  <a:gd name="T0" fmla="*/ 13 w 17"/>
                  <a:gd name="T1" fmla="*/ 16 h 16"/>
                  <a:gd name="T2" fmla="*/ 10 w 17"/>
                  <a:gd name="T3" fmla="*/ 15 h 16"/>
                  <a:gd name="T4" fmla="*/ 2 w 17"/>
                  <a:gd name="T5" fmla="*/ 7 h 16"/>
                  <a:gd name="T6" fmla="*/ 2 w 17"/>
                  <a:gd name="T7" fmla="*/ 2 h 16"/>
                  <a:gd name="T8" fmla="*/ 7 w 17"/>
                  <a:gd name="T9" fmla="*/ 2 h 16"/>
                  <a:gd name="T10" fmla="*/ 15 w 17"/>
                  <a:gd name="T11" fmla="*/ 10 h 16"/>
                  <a:gd name="T12" fmla="*/ 15 w 17"/>
                  <a:gd name="T13" fmla="*/ 15 h 16"/>
                  <a:gd name="T14" fmla="*/ 13 w 17"/>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6">
                    <a:moveTo>
                      <a:pt x="13" y="16"/>
                    </a:moveTo>
                    <a:cubicBezTo>
                      <a:pt x="12" y="16"/>
                      <a:pt x="11" y="16"/>
                      <a:pt x="10" y="15"/>
                    </a:cubicBezTo>
                    <a:cubicBezTo>
                      <a:pt x="2" y="7"/>
                      <a:pt x="2" y="7"/>
                      <a:pt x="2" y="7"/>
                    </a:cubicBezTo>
                    <a:cubicBezTo>
                      <a:pt x="0" y="5"/>
                      <a:pt x="0" y="3"/>
                      <a:pt x="2" y="2"/>
                    </a:cubicBezTo>
                    <a:cubicBezTo>
                      <a:pt x="3" y="0"/>
                      <a:pt x="5" y="0"/>
                      <a:pt x="7" y="2"/>
                    </a:cubicBezTo>
                    <a:cubicBezTo>
                      <a:pt x="15" y="10"/>
                      <a:pt x="15" y="10"/>
                      <a:pt x="15" y="10"/>
                    </a:cubicBezTo>
                    <a:cubicBezTo>
                      <a:pt x="17" y="12"/>
                      <a:pt x="17" y="14"/>
                      <a:pt x="15" y="15"/>
                    </a:cubicBezTo>
                    <a:cubicBezTo>
                      <a:pt x="15" y="16"/>
                      <a:pt x="14" y="16"/>
                      <a:pt x="1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85"/>
              <p:cNvSpPr/>
              <p:nvPr/>
            </p:nvSpPr>
            <p:spPr bwMode="auto">
              <a:xfrm>
                <a:off x="8355013" y="1917787"/>
                <a:ext cx="82550" cy="84137"/>
              </a:xfrm>
              <a:custGeom>
                <a:avLst/>
                <a:gdLst>
                  <a:gd name="T0" fmla="*/ 4 w 17"/>
                  <a:gd name="T1" fmla="*/ 17 h 17"/>
                  <a:gd name="T2" fmla="*/ 2 w 17"/>
                  <a:gd name="T3" fmla="*/ 16 h 17"/>
                  <a:gd name="T4" fmla="*/ 2 w 17"/>
                  <a:gd name="T5" fmla="*/ 11 h 17"/>
                  <a:gd name="T6" fmla="*/ 10 w 17"/>
                  <a:gd name="T7" fmla="*/ 2 h 17"/>
                  <a:gd name="T8" fmla="*/ 15 w 17"/>
                  <a:gd name="T9" fmla="*/ 2 h 17"/>
                  <a:gd name="T10" fmla="*/ 15 w 17"/>
                  <a:gd name="T11" fmla="*/ 7 h 17"/>
                  <a:gd name="T12" fmla="*/ 7 w 17"/>
                  <a:gd name="T13" fmla="*/ 16 h 17"/>
                  <a:gd name="T14" fmla="*/ 4 w 1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4" y="17"/>
                    </a:moveTo>
                    <a:cubicBezTo>
                      <a:pt x="3" y="17"/>
                      <a:pt x="2" y="16"/>
                      <a:pt x="2" y="16"/>
                    </a:cubicBezTo>
                    <a:cubicBezTo>
                      <a:pt x="0" y="14"/>
                      <a:pt x="0" y="12"/>
                      <a:pt x="2" y="11"/>
                    </a:cubicBezTo>
                    <a:cubicBezTo>
                      <a:pt x="10" y="2"/>
                      <a:pt x="10" y="2"/>
                      <a:pt x="10" y="2"/>
                    </a:cubicBezTo>
                    <a:cubicBezTo>
                      <a:pt x="12" y="0"/>
                      <a:pt x="14" y="0"/>
                      <a:pt x="15" y="2"/>
                    </a:cubicBezTo>
                    <a:cubicBezTo>
                      <a:pt x="17" y="3"/>
                      <a:pt x="17" y="5"/>
                      <a:pt x="15" y="7"/>
                    </a:cubicBezTo>
                    <a:cubicBezTo>
                      <a:pt x="7" y="16"/>
                      <a:pt x="7" y="16"/>
                      <a:pt x="7" y="16"/>
                    </a:cubicBezTo>
                    <a:cubicBezTo>
                      <a:pt x="6" y="16"/>
                      <a:pt x="5" y="17"/>
                      <a:pt x="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86"/>
              <p:cNvSpPr/>
              <p:nvPr/>
            </p:nvSpPr>
            <p:spPr bwMode="auto">
              <a:xfrm>
                <a:off x="8242301" y="1863812"/>
                <a:ext cx="34925" cy="98425"/>
              </a:xfrm>
              <a:custGeom>
                <a:avLst/>
                <a:gdLst>
                  <a:gd name="T0" fmla="*/ 3 w 7"/>
                  <a:gd name="T1" fmla="*/ 20 h 20"/>
                  <a:gd name="T2" fmla="*/ 0 w 7"/>
                  <a:gd name="T3" fmla="*/ 16 h 20"/>
                  <a:gd name="T4" fmla="*/ 0 w 7"/>
                  <a:gd name="T5" fmla="*/ 4 h 20"/>
                  <a:gd name="T6" fmla="*/ 3 w 7"/>
                  <a:gd name="T7" fmla="*/ 0 h 20"/>
                  <a:gd name="T8" fmla="*/ 7 w 7"/>
                  <a:gd name="T9" fmla="*/ 4 h 20"/>
                  <a:gd name="T10" fmla="*/ 7 w 7"/>
                  <a:gd name="T11" fmla="*/ 16 h 20"/>
                  <a:gd name="T12" fmla="*/ 3 w 7"/>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7" h="20">
                    <a:moveTo>
                      <a:pt x="3" y="20"/>
                    </a:moveTo>
                    <a:cubicBezTo>
                      <a:pt x="1" y="20"/>
                      <a:pt x="0" y="18"/>
                      <a:pt x="0" y="16"/>
                    </a:cubicBezTo>
                    <a:cubicBezTo>
                      <a:pt x="0" y="4"/>
                      <a:pt x="0" y="4"/>
                      <a:pt x="0" y="4"/>
                    </a:cubicBezTo>
                    <a:cubicBezTo>
                      <a:pt x="0" y="2"/>
                      <a:pt x="1" y="0"/>
                      <a:pt x="3" y="0"/>
                    </a:cubicBezTo>
                    <a:cubicBezTo>
                      <a:pt x="5" y="0"/>
                      <a:pt x="7" y="2"/>
                      <a:pt x="7" y="4"/>
                    </a:cubicBezTo>
                    <a:cubicBezTo>
                      <a:pt x="7" y="16"/>
                      <a:pt x="7" y="16"/>
                      <a:pt x="7" y="16"/>
                    </a:cubicBezTo>
                    <a:cubicBezTo>
                      <a:pt x="7" y="18"/>
                      <a:pt x="5" y="20"/>
                      <a:pt x="3"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6" name="组合 125"/>
            <p:cNvGrpSpPr/>
            <p:nvPr/>
          </p:nvGrpSpPr>
          <p:grpSpPr>
            <a:xfrm>
              <a:off x="6602706" y="4268172"/>
              <a:ext cx="873724" cy="828253"/>
              <a:chOff x="3351213" y="892175"/>
              <a:chExt cx="1366838" cy="1314450"/>
            </a:xfrm>
            <a:solidFill>
              <a:schemeClr val="bg1"/>
            </a:solidFill>
          </p:grpSpPr>
          <p:sp>
            <p:nvSpPr>
              <p:cNvPr id="127" name="Oval 49"/>
              <p:cNvSpPr>
                <a:spLocks noChangeArrowheads="1"/>
              </p:cNvSpPr>
              <p:nvPr/>
            </p:nvSpPr>
            <p:spPr bwMode="auto">
              <a:xfrm>
                <a:off x="3421063" y="936625"/>
                <a:ext cx="338138" cy="336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50"/>
              <p:cNvSpPr/>
              <p:nvPr/>
            </p:nvSpPr>
            <p:spPr bwMode="auto">
              <a:xfrm>
                <a:off x="3554413" y="1306513"/>
                <a:ext cx="73025" cy="82550"/>
              </a:xfrm>
              <a:custGeom>
                <a:avLst/>
                <a:gdLst>
                  <a:gd name="T0" fmla="*/ 46 w 46"/>
                  <a:gd name="T1" fmla="*/ 0 h 52"/>
                  <a:gd name="T2" fmla="*/ 0 w 46"/>
                  <a:gd name="T3" fmla="*/ 0 h 52"/>
                  <a:gd name="T4" fmla="*/ 22 w 46"/>
                  <a:gd name="T5" fmla="*/ 52 h 52"/>
                  <a:gd name="T6" fmla="*/ 46 w 46"/>
                  <a:gd name="T7" fmla="*/ 0 h 52"/>
                </a:gdLst>
                <a:ahLst/>
                <a:cxnLst>
                  <a:cxn ang="0">
                    <a:pos x="T0" y="T1"/>
                  </a:cxn>
                  <a:cxn ang="0">
                    <a:pos x="T2" y="T3"/>
                  </a:cxn>
                  <a:cxn ang="0">
                    <a:pos x="T4" y="T5"/>
                  </a:cxn>
                  <a:cxn ang="0">
                    <a:pos x="T6" y="T7"/>
                  </a:cxn>
                </a:cxnLst>
                <a:rect l="0" t="0" r="r" b="b"/>
                <a:pathLst>
                  <a:path w="46" h="52">
                    <a:moveTo>
                      <a:pt x="46" y="0"/>
                    </a:moveTo>
                    <a:lnTo>
                      <a:pt x="0" y="0"/>
                    </a:lnTo>
                    <a:lnTo>
                      <a:pt x="22" y="5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51"/>
              <p:cNvSpPr/>
              <p:nvPr/>
            </p:nvSpPr>
            <p:spPr bwMode="auto">
              <a:xfrm>
                <a:off x="3554413" y="1309688"/>
                <a:ext cx="73025" cy="61913"/>
              </a:xfrm>
              <a:custGeom>
                <a:avLst/>
                <a:gdLst>
                  <a:gd name="T0" fmla="*/ 25 w 33"/>
                  <a:gd name="T1" fmla="*/ 28 h 28"/>
                  <a:gd name="T2" fmla="*/ 33 w 33"/>
                  <a:gd name="T3" fmla="*/ 1 h 28"/>
                  <a:gd name="T4" fmla="*/ 0 w 33"/>
                  <a:gd name="T5" fmla="*/ 1 h 28"/>
                  <a:gd name="T6" fmla="*/ 8 w 33"/>
                  <a:gd name="T7" fmla="*/ 28 h 28"/>
                  <a:gd name="T8" fmla="*/ 25 w 33"/>
                  <a:gd name="T9" fmla="*/ 28 h 28"/>
                </a:gdLst>
                <a:ahLst/>
                <a:cxnLst>
                  <a:cxn ang="0">
                    <a:pos x="T0" y="T1"/>
                  </a:cxn>
                  <a:cxn ang="0">
                    <a:pos x="T2" y="T3"/>
                  </a:cxn>
                  <a:cxn ang="0">
                    <a:pos x="T4" y="T5"/>
                  </a:cxn>
                  <a:cxn ang="0">
                    <a:pos x="T6" y="T7"/>
                  </a:cxn>
                  <a:cxn ang="0">
                    <a:pos x="T8" y="T9"/>
                  </a:cxn>
                </a:cxnLst>
                <a:rect l="0" t="0" r="r" b="b"/>
                <a:pathLst>
                  <a:path w="33" h="28">
                    <a:moveTo>
                      <a:pt x="25" y="28"/>
                    </a:moveTo>
                    <a:cubicBezTo>
                      <a:pt x="33" y="1"/>
                      <a:pt x="33" y="1"/>
                      <a:pt x="33" y="1"/>
                    </a:cubicBezTo>
                    <a:cubicBezTo>
                      <a:pt x="22" y="0"/>
                      <a:pt x="11" y="0"/>
                      <a:pt x="0" y="1"/>
                    </a:cubicBezTo>
                    <a:cubicBezTo>
                      <a:pt x="8" y="28"/>
                      <a:pt x="8" y="28"/>
                      <a:pt x="8" y="28"/>
                    </a:cubicBezTo>
                    <a:lnTo>
                      <a:pt x="2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52"/>
              <p:cNvSpPr/>
              <p:nvPr/>
            </p:nvSpPr>
            <p:spPr bwMode="auto">
              <a:xfrm>
                <a:off x="3554413" y="1309688"/>
                <a:ext cx="73025" cy="61913"/>
              </a:xfrm>
              <a:custGeom>
                <a:avLst/>
                <a:gdLst>
                  <a:gd name="T0" fmla="*/ 25 w 33"/>
                  <a:gd name="T1" fmla="*/ 28 h 28"/>
                  <a:gd name="T2" fmla="*/ 33 w 33"/>
                  <a:gd name="T3" fmla="*/ 1 h 28"/>
                  <a:gd name="T4" fmla="*/ 0 w 33"/>
                  <a:gd name="T5" fmla="*/ 1 h 28"/>
                  <a:gd name="T6" fmla="*/ 8 w 33"/>
                  <a:gd name="T7" fmla="*/ 28 h 28"/>
                  <a:gd name="T8" fmla="*/ 25 w 33"/>
                  <a:gd name="T9" fmla="*/ 28 h 28"/>
                </a:gdLst>
                <a:ahLst/>
                <a:cxnLst>
                  <a:cxn ang="0">
                    <a:pos x="T0" y="T1"/>
                  </a:cxn>
                  <a:cxn ang="0">
                    <a:pos x="T2" y="T3"/>
                  </a:cxn>
                  <a:cxn ang="0">
                    <a:pos x="T4" y="T5"/>
                  </a:cxn>
                  <a:cxn ang="0">
                    <a:pos x="T6" y="T7"/>
                  </a:cxn>
                  <a:cxn ang="0">
                    <a:pos x="T8" y="T9"/>
                  </a:cxn>
                </a:cxnLst>
                <a:rect l="0" t="0" r="r" b="b"/>
                <a:pathLst>
                  <a:path w="33" h="28">
                    <a:moveTo>
                      <a:pt x="25" y="28"/>
                    </a:moveTo>
                    <a:cubicBezTo>
                      <a:pt x="33" y="1"/>
                      <a:pt x="33" y="1"/>
                      <a:pt x="33" y="1"/>
                    </a:cubicBezTo>
                    <a:cubicBezTo>
                      <a:pt x="22" y="0"/>
                      <a:pt x="11" y="0"/>
                      <a:pt x="0" y="1"/>
                    </a:cubicBezTo>
                    <a:cubicBezTo>
                      <a:pt x="8" y="28"/>
                      <a:pt x="8" y="28"/>
                      <a:pt x="8" y="28"/>
                    </a:cubicBezTo>
                    <a:lnTo>
                      <a:pt x="2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53"/>
              <p:cNvSpPr/>
              <p:nvPr/>
            </p:nvSpPr>
            <p:spPr bwMode="auto">
              <a:xfrm>
                <a:off x="3524251" y="1376363"/>
                <a:ext cx="133350" cy="257175"/>
              </a:xfrm>
              <a:custGeom>
                <a:avLst/>
                <a:gdLst>
                  <a:gd name="T0" fmla="*/ 84 w 84"/>
                  <a:gd name="T1" fmla="*/ 162 h 162"/>
                  <a:gd name="T2" fmla="*/ 54 w 84"/>
                  <a:gd name="T3" fmla="*/ 0 h 162"/>
                  <a:gd name="T4" fmla="*/ 30 w 84"/>
                  <a:gd name="T5" fmla="*/ 0 h 162"/>
                  <a:gd name="T6" fmla="*/ 0 w 84"/>
                  <a:gd name="T7" fmla="*/ 162 h 162"/>
                  <a:gd name="T8" fmla="*/ 84 w 84"/>
                  <a:gd name="T9" fmla="*/ 162 h 162"/>
                </a:gdLst>
                <a:ahLst/>
                <a:cxnLst>
                  <a:cxn ang="0">
                    <a:pos x="T0" y="T1"/>
                  </a:cxn>
                  <a:cxn ang="0">
                    <a:pos x="T2" y="T3"/>
                  </a:cxn>
                  <a:cxn ang="0">
                    <a:pos x="T4" y="T5"/>
                  </a:cxn>
                  <a:cxn ang="0">
                    <a:pos x="T6" y="T7"/>
                  </a:cxn>
                  <a:cxn ang="0">
                    <a:pos x="T8" y="T9"/>
                  </a:cxn>
                </a:cxnLst>
                <a:rect l="0" t="0" r="r" b="b"/>
                <a:pathLst>
                  <a:path w="84" h="162">
                    <a:moveTo>
                      <a:pt x="84" y="162"/>
                    </a:moveTo>
                    <a:lnTo>
                      <a:pt x="54" y="0"/>
                    </a:lnTo>
                    <a:lnTo>
                      <a:pt x="30" y="0"/>
                    </a:lnTo>
                    <a:lnTo>
                      <a:pt x="0" y="162"/>
                    </a:lnTo>
                    <a:lnTo>
                      <a:pt x="84" y="1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Oval 54"/>
              <p:cNvSpPr>
                <a:spLocks noChangeArrowheads="1"/>
              </p:cNvSpPr>
              <p:nvPr/>
            </p:nvSpPr>
            <p:spPr bwMode="auto">
              <a:xfrm>
                <a:off x="4308476" y="936625"/>
                <a:ext cx="339725" cy="336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55"/>
              <p:cNvSpPr/>
              <p:nvPr/>
            </p:nvSpPr>
            <p:spPr bwMode="auto">
              <a:xfrm>
                <a:off x="4440238" y="1306513"/>
                <a:ext cx="74613" cy="82550"/>
              </a:xfrm>
              <a:custGeom>
                <a:avLst/>
                <a:gdLst>
                  <a:gd name="T0" fmla="*/ 47 w 47"/>
                  <a:gd name="T1" fmla="*/ 0 h 52"/>
                  <a:gd name="T2" fmla="*/ 0 w 47"/>
                  <a:gd name="T3" fmla="*/ 0 h 52"/>
                  <a:gd name="T4" fmla="*/ 24 w 47"/>
                  <a:gd name="T5" fmla="*/ 52 h 52"/>
                  <a:gd name="T6" fmla="*/ 47 w 47"/>
                  <a:gd name="T7" fmla="*/ 0 h 52"/>
                </a:gdLst>
                <a:ahLst/>
                <a:cxnLst>
                  <a:cxn ang="0">
                    <a:pos x="T0" y="T1"/>
                  </a:cxn>
                  <a:cxn ang="0">
                    <a:pos x="T2" y="T3"/>
                  </a:cxn>
                  <a:cxn ang="0">
                    <a:pos x="T4" y="T5"/>
                  </a:cxn>
                  <a:cxn ang="0">
                    <a:pos x="T6" y="T7"/>
                  </a:cxn>
                </a:cxnLst>
                <a:rect l="0" t="0" r="r" b="b"/>
                <a:pathLst>
                  <a:path w="47" h="52">
                    <a:moveTo>
                      <a:pt x="47" y="0"/>
                    </a:moveTo>
                    <a:lnTo>
                      <a:pt x="0" y="0"/>
                    </a:lnTo>
                    <a:lnTo>
                      <a:pt x="24" y="52"/>
                    </a:lnTo>
                    <a:lnTo>
                      <a:pt x="4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56"/>
              <p:cNvSpPr/>
              <p:nvPr/>
            </p:nvSpPr>
            <p:spPr bwMode="auto">
              <a:xfrm>
                <a:off x="4441826" y="1309688"/>
                <a:ext cx="71438" cy="61913"/>
              </a:xfrm>
              <a:custGeom>
                <a:avLst/>
                <a:gdLst>
                  <a:gd name="T0" fmla="*/ 24 w 32"/>
                  <a:gd name="T1" fmla="*/ 28 h 28"/>
                  <a:gd name="T2" fmla="*/ 32 w 32"/>
                  <a:gd name="T3" fmla="*/ 1 h 28"/>
                  <a:gd name="T4" fmla="*/ 0 w 32"/>
                  <a:gd name="T5" fmla="*/ 1 h 28"/>
                  <a:gd name="T6" fmla="*/ 8 w 32"/>
                  <a:gd name="T7" fmla="*/ 28 h 28"/>
                  <a:gd name="T8" fmla="*/ 24 w 32"/>
                  <a:gd name="T9" fmla="*/ 28 h 28"/>
                </a:gdLst>
                <a:ahLst/>
                <a:cxnLst>
                  <a:cxn ang="0">
                    <a:pos x="T0" y="T1"/>
                  </a:cxn>
                  <a:cxn ang="0">
                    <a:pos x="T2" y="T3"/>
                  </a:cxn>
                  <a:cxn ang="0">
                    <a:pos x="T4" y="T5"/>
                  </a:cxn>
                  <a:cxn ang="0">
                    <a:pos x="T6" y="T7"/>
                  </a:cxn>
                  <a:cxn ang="0">
                    <a:pos x="T8" y="T9"/>
                  </a:cxn>
                </a:cxnLst>
                <a:rect l="0" t="0" r="r" b="b"/>
                <a:pathLst>
                  <a:path w="32" h="28">
                    <a:moveTo>
                      <a:pt x="24" y="28"/>
                    </a:moveTo>
                    <a:cubicBezTo>
                      <a:pt x="32" y="1"/>
                      <a:pt x="32" y="1"/>
                      <a:pt x="32" y="1"/>
                    </a:cubicBezTo>
                    <a:cubicBezTo>
                      <a:pt x="22" y="0"/>
                      <a:pt x="11" y="0"/>
                      <a:pt x="0" y="1"/>
                    </a:cubicBezTo>
                    <a:cubicBezTo>
                      <a:pt x="8" y="28"/>
                      <a:pt x="8" y="28"/>
                      <a:pt x="8" y="28"/>
                    </a:cubicBezTo>
                    <a:lnTo>
                      <a:pt x="24"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57"/>
              <p:cNvSpPr/>
              <p:nvPr/>
            </p:nvSpPr>
            <p:spPr bwMode="auto">
              <a:xfrm>
                <a:off x="4441826" y="1309688"/>
                <a:ext cx="71438" cy="61913"/>
              </a:xfrm>
              <a:custGeom>
                <a:avLst/>
                <a:gdLst>
                  <a:gd name="T0" fmla="*/ 24 w 32"/>
                  <a:gd name="T1" fmla="*/ 28 h 28"/>
                  <a:gd name="T2" fmla="*/ 32 w 32"/>
                  <a:gd name="T3" fmla="*/ 1 h 28"/>
                  <a:gd name="T4" fmla="*/ 0 w 32"/>
                  <a:gd name="T5" fmla="*/ 1 h 28"/>
                  <a:gd name="T6" fmla="*/ 8 w 32"/>
                  <a:gd name="T7" fmla="*/ 28 h 28"/>
                  <a:gd name="T8" fmla="*/ 24 w 32"/>
                  <a:gd name="T9" fmla="*/ 28 h 28"/>
                </a:gdLst>
                <a:ahLst/>
                <a:cxnLst>
                  <a:cxn ang="0">
                    <a:pos x="T0" y="T1"/>
                  </a:cxn>
                  <a:cxn ang="0">
                    <a:pos x="T2" y="T3"/>
                  </a:cxn>
                  <a:cxn ang="0">
                    <a:pos x="T4" y="T5"/>
                  </a:cxn>
                  <a:cxn ang="0">
                    <a:pos x="T6" y="T7"/>
                  </a:cxn>
                  <a:cxn ang="0">
                    <a:pos x="T8" y="T9"/>
                  </a:cxn>
                </a:cxnLst>
                <a:rect l="0" t="0" r="r" b="b"/>
                <a:pathLst>
                  <a:path w="32" h="28">
                    <a:moveTo>
                      <a:pt x="24" y="28"/>
                    </a:moveTo>
                    <a:cubicBezTo>
                      <a:pt x="32" y="1"/>
                      <a:pt x="32" y="1"/>
                      <a:pt x="32" y="1"/>
                    </a:cubicBezTo>
                    <a:cubicBezTo>
                      <a:pt x="22" y="0"/>
                      <a:pt x="11" y="0"/>
                      <a:pt x="0" y="1"/>
                    </a:cubicBezTo>
                    <a:cubicBezTo>
                      <a:pt x="8" y="28"/>
                      <a:pt x="8" y="28"/>
                      <a:pt x="8" y="28"/>
                    </a:cubicBezTo>
                    <a:lnTo>
                      <a:pt x="24"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58"/>
              <p:cNvSpPr/>
              <p:nvPr/>
            </p:nvSpPr>
            <p:spPr bwMode="auto">
              <a:xfrm>
                <a:off x="4410076" y="1376363"/>
                <a:ext cx="136525" cy="257175"/>
              </a:xfrm>
              <a:custGeom>
                <a:avLst/>
                <a:gdLst>
                  <a:gd name="T0" fmla="*/ 86 w 86"/>
                  <a:gd name="T1" fmla="*/ 162 h 162"/>
                  <a:gd name="T2" fmla="*/ 55 w 86"/>
                  <a:gd name="T3" fmla="*/ 0 h 162"/>
                  <a:gd name="T4" fmla="*/ 32 w 86"/>
                  <a:gd name="T5" fmla="*/ 0 h 162"/>
                  <a:gd name="T6" fmla="*/ 0 w 86"/>
                  <a:gd name="T7" fmla="*/ 162 h 162"/>
                  <a:gd name="T8" fmla="*/ 86 w 86"/>
                  <a:gd name="T9" fmla="*/ 162 h 162"/>
                </a:gdLst>
                <a:ahLst/>
                <a:cxnLst>
                  <a:cxn ang="0">
                    <a:pos x="T0" y="T1"/>
                  </a:cxn>
                  <a:cxn ang="0">
                    <a:pos x="T2" y="T3"/>
                  </a:cxn>
                  <a:cxn ang="0">
                    <a:pos x="T4" y="T5"/>
                  </a:cxn>
                  <a:cxn ang="0">
                    <a:pos x="T6" y="T7"/>
                  </a:cxn>
                  <a:cxn ang="0">
                    <a:pos x="T8" y="T9"/>
                  </a:cxn>
                </a:cxnLst>
                <a:rect l="0" t="0" r="r" b="b"/>
                <a:pathLst>
                  <a:path w="86" h="162">
                    <a:moveTo>
                      <a:pt x="86" y="162"/>
                    </a:moveTo>
                    <a:lnTo>
                      <a:pt x="55" y="0"/>
                    </a:lnTo>
                    <a:lnTo>
                      <a:pt x="32" y="0"/>
                    </a:lnTo>
                    <a:lnTo>
                      <a:pt x="0" y="162"/>
                    </a:lnTo>
                    <a:lnTo>
                      <a:pt x="86" y="1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59"/>
              <p:cNvSpPr/>
              <p:nvPr/>
            </p:nvSpPr>
            <p:spPr bwMode="auto">
              <a:xfrm>
                <a:off x="3351213" y="1317625"/>
                <a:ext cx="433388" cy="711200"/>
              </a:xfrm>
              <a:custGeom>
                <a:avLst/>
                <a:gdLst>
                  <a:gd name="T0" fmla="*/ 166 w 196"/>
                  <a:gd name="T1" fmla="*/ 79 h 323"/>
                  <a:gd name="T2" fmla="*/ 175 w 196"/>
                  <a:gd name="T3" fmla="*/ 26 h 323"/>
                  <a:gd name="T4" fmla="*/ 196 w 196"/>
                  <a:gd name="T5" fmla="*/ 7 h 323"/>
                  <a:gd name="T6" fmla="*/ 189 w 196"/>
                  <a:gd name="T7" fmla="*/ 4 h 323"/>
                  <a:gd name="T8" fmla="*/ 157 w 196"/>
                  <a:gd name="T9" fmla="*/ 0 h 323"/>
                  <a:gd name="T10" fmla="*/ 108 w 196"/>
                  <a:gd name="T11" fmla="*/ 132 h 323"/>
                  <a:gd name="T12" fmla="*/ 62 w 196"/>
                  <a:gd name="T13" fmla="*/ 1 h 323"/>
                  <a:gd name="T14" fmla="*/ 30 w 196"/>
                  <a:gd name="T15" fmla="*/ 4 h 323"/>
                  <a:gd name="T16" fmla="*/ 5 w 196"/>
                  <a:gd name="T17" fmla="*/ 49 h 323"/>
                  <a:gd name="T18" fmla="*/ 58 w 196"/>
                  <a:gd name="T19" fmla="*/ 306 h 323"/>
                  <a:gd name="T20" fmla="*/ 78 w 196"/>
                  <a:gd name="T21" fmla="*/ 321 h 323"/>
                  <a:gd name="T22" fmla="*/ 141 w 196"/>
                  <a:gd name="T23" fmla="*/ 321 h 323"/>
                  <a:gd name="T24" fmla="*/ 160 w 196"/>
                  <a:gd name="T25" fmla="*/ 306 h 323"/>
                  <a:gd name="T26" fmla="*/ 187 w 196"/>
                  <a:gd name="T27" fmla="*/ 197 h 323"/>
                  <a:gd name="T28" fmla="*/ 183 w 196"/>
                  <a:gd name="T29" fmla="*/ 177 h 323"/>
                  <a:gd name="T30" fmla="*/ 166 w 196"/>
                  <a:gd name="T31" fmla="*/ 7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6" h="323">
                    <a:moveTo>
                      <a:pt x="166" y="79"/>
                    </a:moveTo>
                    <a:cubicBezTo>
                      <a:pt x="162" y="59"/>
                      <a:pt x="165" y="41"/>
                      <a:pt x="175" y="26"/>
                    </a:cubicBezTo>
                    <a:cubicBezTo>
                      <a:pt x="180" y="18"/>
                      <a:pt x="188" y="11"/>
                      <a:pt x="196" y="7"/>
                    </a:cubicBezTo>
                    <a:cubicBezTo>
                      <a:pt x="194" y="6"/>
                      <a:pt x="191" y="5"/>
                      <a:pt x="189" y="4"/>
                    </a:cubicBezTo>
                    <a:cubicBezTo>
                      <a:pt x="184" y="3"/>
                      <a:pt x="161" y="1"/>
                      <a:pt x="157" y="0"/>
                    </a:cubicBezTo>
                    <a:cubicBezTo>
                      <a:pt x="108" y="132"/>
                      <a:pt x="108" y="132"/>
                      <a:pt x="108" y="132"/>
                    </a:cubicBezTo>
                    <a:cubicBezTo>
                      <a:pt x="62" y="1"/>
                      <a:pt x="62" y="1"/>
                      <a:pt x="62" y="1"/>
                    </a:cubicBezTo>
                    <a:cubicBezTo>
                      <a:pt x="57" y="2"/>
                      <a:pt x="34" y="3"/>
                      <a:pt x="30" y="4"/>
                    </a:cubicBezTo>
                    <a:cubicBezTo>
                      <a:pt x="13" y="7"/>
                      <a:pt x="0" y="26"/>
                      <a:pt x="5" y="49"/>
                    </a:cubicBezTo>
                    <a:cubicBezTo>
                      <a:pt x="21" y="127"/>
                      <a:pt x="31" y="231"/>
                      <a:pt x="58" y="306"/>
                    </a:cubicBezTo>
                    <a:cubicBezTo>
                      <a:pt x="61" y="314"/>
                      <a:pt x="71" y="321"/>
                      <a:pt x="78" y="321"/>
                    </a:cubicBezTo>
                    <a:cubicBezTo>
                      <a:pt x="103" y="323"/>
                      <a:pt x="116" y="323"/>
                      <a:pt x="141" y="321"/>
                    </a:cubicBezTo>
                    <a:cubicBezTo>
                      <a:pt x="148" y="321"/>
                      <a:pt x="157" y="314"/>
                      <a:pt x="160" y="306"/>
                    </a:cubicBezTo>
                    <a:cubicBezTo>
                      <a:pt x="172" y="273"/>
                      <a:pt x="180" y="236"/>
                      <a:pt x="187" y="197"/>
                    </a:cubicBezTo>
                    <a:cubicBezTo>
                      <a:pt x="186" y="190"/>
                      <a:pt x="184" y="183"/>
                      <a:pt x="183" y="177"/>
                    </a:cubicBezTo>
                    <a:cubicBezTo>
                      <a:pt x="178" y="142"/>
                      <a:pt x="172" y="109"/>
                      <a:pt x="166"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60"/>
              <p:cNvSpPr/>
              <p:nvPr/>
            </p:nvSpPr>
            <p:spPr bwMode="auto">
              <a:xfrm>
                <a:off x="4286251" y="1317625"/>
                <a:ext cx="431800" cy="711200"/>
              </a:xfrm>
              <a:custGeom>
                <a:avLst/>
                <a:gdLst>
                  <a:gd name="T0" fmla="*/ 167 w 196"/>
                  <a:gd name="T1" fmla="*/ 4 h 323"/>
                  <a:gd name="T2" fmla="*/ 135 w 196"/>
                  <a:gd name="T3" fmla="*/ 0 h 323"/>
                  <a:gd name="T4" fmla="*/ 87 w 196"/>
                  <a:gd name="T5" fmla="*/ 132 h 323"/>
                  <a:gd name="T6" fmla="*/ 40 w 196"/>
                  <a:gd name="T7" fmla="*/ 1 h 323"/>
                  <a:gd name="T8" fmla="*/ 8 w 196"/>
                  <a:gd name="T9" fmla="*/ 4 h 323"/>
                  <a:gd name="T10" fmla="*/ 0 w 196"/>
                  <a:gd name="T11" fmla="*/ 7 h 323"/>
                  <a:gd name="T12" fmla="*/ 21 w 196"/>
                  <a:gd name="T13" fmla="*/ 26 h 323"/>
                  <a:gd name="T14" fmla="*/ 29 w 196"/>
                  <a:gd name="T15" fmla="*/ 80 h 323"/>
                  <a:gd name="T16" fmla="*/ 11 w 196"/>
                  <a:gd name="T17" fmla="*/ 187 h 323"/>
                  <a:gd name="T18" fmla="*/ 9 w 196"/>
                  <a:gd name="T19" fmla="*/ 196 h 323"/>
                  <a:gd name="T20" fmla="*/ 37 w 196"/>
                  <a:gd name="T21" fmla="*/ 306 h 323"/>
                  <a:gd name="T22" fmla="*/ 56 w 196"/>
                  <a:gd name="T23" fmla="*/ 321 h 323"/>
                  <a:gd name="T24" fmla="*/ 120 w 196"/>
                  <a:gd name="T25" fmla="*/ 321 h 323"/>
                  <a:gd name="T26" fmla="*/ 139 w 196"/>
                  <a:gd name="T27" fmla="*/ 306 h 323"/>
                  <a:gd name="T28" fmla="*/ 191 w 196"/>
                  <a:gd name="T29" fmla="*/ 50 h 323"/>
                  <a:gd name="T30" fmla="*/ 167 w 196"/>
                  <a:gd name="T31" fmla="*/ 4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6" h="323">
                    <a:moveTo>
                      <a:pt x="167" y="4"/>
                    </a:moveTo>
                    <a:cubicBezTo>
                      <a:pt x="163" y="3"/>
                      <a:pt x="140" y="1"/>
                      <a:pt x="135" y="0"/>
                    </a:cubicBezTo>
                    <a:cubicBezTo>
                      <a:pt x="87" y="132"/>
                      <a:pt x="87" y="132"/>
                      <a:pt x="87" y="132"/>
                    </a:cubicBezTo>
                    <a:cubicBezTo>
                      <a:pt x="40" y="1"/>
                      <a:pt x="40" y="1"/>
                      <a:pt x="40" y="1"/>
                    </a:cubicBezTo>
                    <a:cubicBezTo>
                      <a:pt x="36" y="2"/>
                      <a:pt x="12" y="3"/>
                      <a:pt x="8" y="4"/>
                    </a:cubicBezTo>
                    <a:cubicBezTo>
                      <a:pt x="6" y="5"/>
                      <a:pt x="3" y="6"/>
                      <a:pt x="0" y="7"/>
                    </a:cubicBezTo>
                    <a:cubicBezTo>
                      <a:pt x="9" y="11"/>
                      <a:pt x="15" y="17"/>
                      <a:pt x="21" y="26"/>
                    </a:cubicBezTo>
                    <a:cubicBezTo>
                      <a:pt x="31" y="41"/>
                      <a:pt x="34" y="60"/>
                      <a:pt x="29" y="80"/>
                    </a:cubicBezTo>
                    <a:cubicBezTo>
                      <a:pt x="22" y="113"/>
                      <a:pt x="17" y="149"/>
                      <a:pt x="11" y="187"/>
                    </a:cubicBezTo>
                    <a:cubicBezTo>
                      <a:pt x="10" y="190"/>
                      <a:pt x="10" y="193"/>
                      <a:pt x="9" y="196"/>
                    </a:cubicBezTo>
                    <a:cubicBezTo>
                      <a:pt x="17" y="235"/>
                      <a:pt x="25" y="273"/>
                      <a:pt x="37" y="306"/>
                    </a:cubicBezTo>
                    <a:cubicBezTo>
                      <a:pt x="40" y="314"/>
                      <a:pt x="49" y="321"/>
                      <a:pt x="56" y="321"/>
                    </a:cubicBezTo>
                    <a:cubicBezTo>
                      <a:pt x="82" y="323"/>
                      <a:pt x="94" y="323"/>
                      <a:pt x="120" y="321"/>
                    </a:cubicBezTo>
                    <a:cubicBezTo>
                      <a:pt x="127" y="321"/>
                      <a:pt x="136" y="314"/>
                      <a:pt x="139" y="306"/>
                    </a:cubicBezTo>
                    <a:cubicBezTo>
                      <a:pt x="166" y="231"/>
                      <a:pt x="174" y="127"/>
                      <a:pt x="191" y="50"/>
                    </a:cubicBezTo>
                    <a:cubicBezTo>
                      <a:pt x="196" y="27"/>
                      <a:pt x="184" y="8"/>
                      <a:pt x="1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Oval 61"/>
              <p:cNvSpPr>
                <a:spLocks noChangeArrowheads="1"/>
              </p:cNvSpPr>
              <p:nvPr/>
            </p:nvSpPr>
            <p:spPr bwMode="auto">
              <a:xfrm>
                <a:off x="3830638" y="892175"/>
                <a:ext cx="406400" cy="407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62"/>
              <p:cNvSpPr/>
              <p:nvPr/>
            </p:nvSpPr>
            <p:spPr bwMode="auto">
              <a:xfrm>
                <a:off x="3746501" y="1352550"/>
                <a:ext cx="574675" cy="854075"/>
              </a:xfrm>
              <a:custGeom>
                <a:avLst/>
                <a:gdLst>
                  <a:gd name="T0" fmla="*/ 227 w 261"/>
                  <a:gd name="T1" fmla="*/ 5 h 388"/>
                  <a:gd name="T2" fmla="*/ 189 w 261"/>
                  <a:gd name="T3" fmla="*/ 0 h 388"/>
                  <a:gd name="T4" fmla="*/ 131 w 261"/>
                  <a:gd name="T5" fmla="*/ 158 h 388"/>
                  <a:gd name="T6" fmla="*/ 75 w 261"/>
                  <a:gd name="T7" fmla="*/ 1 h 388"/>
                  <a:gd name="T8" fmla="*/ 36 w 261"/>
                  <a:gd name="T9" fmla="*/ 5 h 388"/>
                  <a:gd name="T10" fmla="*/ 6 w 261"/>
                  <a:gd name="T11" fmla="*/ 59 h 388"/>
                  <a:gd name="T12" fmla="*/ 70 w 261"/>
                  <a:gd name="T13" fmla="*/ 368 h 388"/>
                  <a:gd name="T14" fmla="*/ 94 w 261"/>
                  <a:gd name="T15" fmla="*/ 386 h 388"/>
                  <a:gd name="T16" fmla="*/ 170 w 261"/>
                  <a:gd name="T17" fmla="*/ 386 h 388"/>
                  <a:gd name="T18" fmla="*/ 193 w 261"/>
                  <a:gd name="T19" fmla="*/ 368 h 388"/>
                  <a:gd name="T20" fmla="*/ 255 w 261"/>
                  <a:gd name="T21" fmla="*/ 60 h 388"/>
                  <a:gd name="T22" fmla="*/ 227 w 261"/>
                  <a:gd name="T23" fmla="*/ 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388">
                    <a:moveTo>
                      <a:pt x="227" y="5"/>
                    </a:moveTo>
                    <a:cubicBezTo>
                      <a:pt x="222" y="4"/>
                      <a:pt x="194" y="1"/>
                      <a:pt x="189" y="0"/>
                    </a:cubicBezTo>
                    <a:cubicBezTo>
                      <a:pt x="131" y="158"/>
                      <a:pt x="131" y="158"/>
                      <a:pt x="131" y="158"/>
                    </a:cubicBezTo>
                    <a:cubicBezTo>
                      <a:pt x="75" y="1"/>
                      <a:pt x="75" y="1"/>
                      <a:pt x="75" y="1"/>
                    </a:cubicBezTo>
                    <a:cubicBezTo>
                      <a:pt x="69" y="2"/>
                      <a:pt x="41" y="4"/>
                      <a:pt x="36" y="5"/>
                    </a:cubicBezTo>
                    <a:cubicBezTo>
                      <a:pt x="15" y="9"/>
                      <a:pt x="0" y="31"/>
                      <a:pt x="6" y="59"/>
                    </a:cubicBezTo>
                    <a:cubicBezTo>
                      <a:pt x="26" y="152"/>
                      <a:pt x="38" y="277"/>
                      <a:pt x="70" y="368"/>
                    </a:cubicBezTo>
                    <a:cubicBezTo>
                      <a:pt x="74" y="377"/>
                      <a:pt x="85" y="386"/>
                      <a:pt x="94" y="386"/>
                    </a:cubicBezTo>
                    <a:cubicBezTo>
                      <a:pt x="124" y="388"/>
                      <a:pt x="139" y="388"/>
                      <a:pt x="170" y="386"/>
                    </a:cubicBezTo>
                    <a:cubicBezTo>
                      <a:pt x="178" y="386"/>
                      <a:pt x="189" y="377"/>
                      <a:pt x="193" y="368"/>
                    </a:cubicBezTo>
                    <a:cubicBezTo>
                      <a:pt x="225" y="278"/>
                      <a:pt x="235" y="153"/>
                      <a:pt x="255" y="60"/>
                    </a:cubicBezTo>
                    <a:cubicBezTo>
                      <a:pt x="261" y="32"/>
                      <a:pt x="248" y="9"/>
                      <a:pt x="22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63"/>
              <p:cNvSpPr/>
              <p:nvPr/>
            </p:nvSpPr>
            <p:spPr bwMode="auto">
              <a:xfrm>
                <a:off x="3990976" y="1343025"/>
                <a:ext cx="85725" cy="74613"/>
              </a:xfrm>
              <a:custGeom>
                <a:avLst/>
                <a:gdLst>
                  <a:gd name="T0" fmla="*/ 30 w 39"/>
                  <a:gd name="T1" fmla="*/ 34 h 34"/>
                  <a:gd name="T2" fmla="*/ 39 w 39"/>
                  <a:gd name="T3" fmla="*/ 1 h 34"/>
                  <a:gd name="T4" fmla="*/ 0 w 39"/>
                  <a:gd name="T5" fmla="*/ 1 h 34"/>
                  <a:gd name="T6" fmla="*/ 10 w 39"/>
                  <a:gd name="T7" fmla="*/ 34 h 34"/>
                  <a:gd name="T8" fmla="*/ 30 w 39"/>
                  <a:gd name="T9" fmla="*/ 34 h 34"/>
                </a:gdLst>
                <a:ahLst/>
                <a:cxnLst>
                  <a:cxn ang="0">
                    <a:pos x="T0" y="T1"/>
                  </a:cxn>
                  <a:cxn ang="0">
                    <a:pos x="T2" y="T3"/>
                  </a:cxn>
                  <a:cxn ang="0">
                    <a:pos x="T4" y="T5"/>
                  </a:cxn>
                  <a:cxn ang="0">
                    <a:pos x="T6" y="T7"/>
                  </a:cxn>
                  <a:cxn ang="0">
                    <a:pos x="T8" y="T9"/>
                  </a:cxn>
                </a:cxnLst>
                <a:rect l="0" t="0" r="r" b="b"/>
                <a:pathLst>
                  <a:path w="39" h="34">
                    <a:moveTo>
                      <a:pt x="30" y="34"/>
                    </a:moveTo>
                    <a:cubicBezTo>
                      <a:pt x="39" y="1"/>
                      <a:pt x="39" y="1"/>
                      <a:pt x="39" y="1"/>
                    </a:cubicBezTo>
                    <a:cubicBezTo>
                      <a:pt x="26" y="0"/>
                      <a:pt x="13" y="0"/>
                      <a:pt x="0" y="1"/>
                    </a:cubicBezTo>
                    <a:cubicBezTo>
                      <a:pt x="10" y="34"/>
                      <a:pt x="10" y="34"/>
                      <a:pt x="10" y="34"/>
                    </a:cubicBezTo>
                    <a:lnTo>
                      <a:pt x="30"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64"/>
              <p:cNvSpPr/>
              <p:nvPr/>
            </p:nvSpPr>
            <p:spPr bwMode="auto">
              <a:xfrm>
                <a:off x="3952876" y="1425575"/>
                <a:ext cx="163513" cy="307975"/>
              </a:xfrm>
              <a:custGeom>
                <a:avLst/>
                <a:gdLst>
                  <a:gd name="T0" fmla="*/ 103 w 103"/>
                  <a:gd name="T1" fmla="*/ 194 h 194"/>
                  <a:gd name="T2" fmla="*/ 66 w 103"/>
                  <a:gd name="T3" fmla="*/ 0 h 194"/>
                  <a:gd name="T4" fmla="*/ 38 w 103"/>
                  <a:gd name="T5" fmla="*/ 0 h 194"/>
                  <a:gd name="T6" fmla="*/ 0 w 103"/>
                  <a:gd name="T7" fmla="*/ 194 h 194"/>
                  <a:gd name="T8" fmla="*/ 103 w 103"/>
                  <a:gd name="T9" fmla="*/ 194 h 194"/>
                </a:gdLst>
                <a:ahLst/>
                <a:cxnLst>
                  <a:cxn ang="0">
                    <a:pos x="T0" y="T1"/>
                  </a:cxn>
                  <a:cxn ang="0">
                    <a:pos x="T2" y="T3"/>
                  </a:cxn>
                  <a:cxn ang="0">
                    <a:pos x="T4" y="T5"/>
                  </a:cxn>
                  <a:cxn ang="0">
                    <a:pos x="T6" y="T7"/>
                  </a:cxn>
                  <a:cxn ang="0">
                    <a:pos x="T8" y="T9"/>
                  </a:cxn>
                </a:cxnLst>
                <a:rect l="0" t="0" r="r" b="b"/>
                <a:pathLst>
                  <a:path w="103" h="194">
                    <a:moveTo>
                      <a:pt x="103" y="194"/>
                    </a:moveTo>
                    <a:lnTo>
                      <a:pt x="66" y="0"/>
                    </a:lnTo>
                    <a:lnTo>
                      <a:pt x="38" y="0"/>
                    </a:lnTo>
                    <a:lnTo>
                      <a:pt x="0" y="194"/>
                    </a:lnTo>
                    <a:lnTo>
                      <a:pt x="103"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pic>
        <p:nvPicPr>
          <p:cNvPr id="87" name="图片 8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35906" y="1597770"/>
            <a:ext cx="4909607" cy="3970868"/>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中学信息技术课程要求（高中）</a:t>
            </a:r>
            <a:endParaRPr kumimoji="1" lang="zh-CN" altLang="en-US" sz="3200" dirty="0">
              <a:solidFill>
                <a:schemeClr val="bg1"/>
              </a:solidFill>
              <a:latin typeface="宋体" panose="02010600030101010101" pitchFamily="2" charset="-122"/>
              <a:ea typeface="宋体" panose="02010600030101010101" pitchFamily="2" charset="-122"/>
            </a:endParaRPr>
          </a:p>
        </p:txBody>
      </p:sp>
      <p:graphicFrame>
        <p:nvGraphicFramePr>
          <p:cNvPr id="88" name="表格 87"/>
          <p:cNvGraphicFramePr>
            <a:graphicFrameLocks noGrp="1"/>
          </p:cNvGraphicFramePr>
          <p:nvPr/>
        </p:nvGraphicFramePr>
        <p:xfrm>
          <a:off x="6684662" y="986527"/>
          <a:ext cx="5546487" cy="5970872"/>
        </p:xfrm>
        <a:graphic>
          <a:graphicData uri="http://schemas.openxmlformats.org/drawingml/2006/table">
            <a:tbl>
              <a:tblPr firstRow="1" bandRow="1">
                <a:tableStyleId>{5C22544A-7EE6-4342-B048-85BDC9FD1C3A}</a:tableStyleId>
              </a:tblPr>
              <a:tblGrid>
                <a:gridCol w="735948"/>
                <a:gridCol w="3496416"/>
                <a:gridCol w="1314123"/>
              </a:tblGrid>
              <a:tr h="410061">
                <a:tc>
                  <a:txBody>
                    <a:bodyPr/>
                    <a:lstStyle/>
                    <a:p>
                      <a:pPr algn="ctr"/>
                      <a:r>
                        <a:rPr lang="zh-CN" altLang="en-US" dirty="0">
                          <a:latin typeface="微软雅黑" panose="020B0503020204020204" charset="-122"/>
                          <a:ea typeface="微软雅黑" panose="020B0503020204020204" charset="-122"/>
                        </a:rPr>
                        <a:t>核心素养</a:t>
                      </a:r>
                      <a:endParaRPr lang="zh-CN" altLang="en-US" dirty="0">
                        <a:latin typeface="微软雅黑" panose="020B0503020204020204" charset="-122"/>
                        <a:ea typeface="微软雅黑" panose="020B0503020204020204" charset="-122"/>
                      </a:endParaRPr>
                    </a:p>
                  </a:txBody>
                  <a:tcPr/>
                </a:tc>
                <a:tc>
                  <a:txBody>
                    <a:bodyPr/>
                    <a:lstStyle/>
                    <a:p>
                      <a:pPr algn="ctr"/>
                      <a:r>
                        <a:rPr lang="zh-CN" altLang="en-US" dirty="0">
                          <a:latin typeface="微软雅黑" panose="020B0503020204020204" charset="-122"/>
                          <a:ea typeface="微软雅黑" panose="020B0503020204020204" charset="-122"/>
                        </a:rPr>
                        <a:t>内涵</a:t>
                      </a:r>
                      <a:endParaRPr lang="zh-CN" altLang="en-US" dirty="0">
                        <a:latin typeface="微软雅黑" panose="020B0503020204020204" charset="-122"/>
                        <a:ea typeface="微软雅黑" panose="020B0503020204020204" charset="-122"/>
                      </a:endParaRPr>
                    </a:p>
                  </a:txBody>
                  <a:tcPr/>
                </a:tc>
                <a:tc>
                  <a:txBody>
                    <a:bodyPr/>
                    <a:lstStyle/>
                    <a:p>
                      <a:pPr algn="ctr"/>
                      <a:r>
                        <a:rPr lang="zh-CN" altLang="en-US" dirty="0">
                          <a:latin typeface="微软雅黑" panose="020B0503020204020204" charset="-122"/>
                          <a:ea typeface="微软雅黑" panose="020B0503020204020204" charset="-122"/>
                        </a:rPr>
                        <a:t>地位</a:t>
                      </a:r>
                      <a:endParaRPr lang="zh-CN" altLang="en-US" dirty="0">
                        <a:latin typeface="微软雅黑" panose="020B0503020204020204" charset="-122"/>
                        <a:ea typeface="微软雅黑" panose="020B0503020204020204" charset="-122"/>
                      </a:endParaRPr>
                    </a:p>
                  </a:txBody>
                  <a:tcPr/>
                </a:tc>
              </a:tr>
              <a:tr h="1332698">
                <a:tc>
                  <a:txBody>
                    <a:bodyPr/>
                    <a:lstStyle/>
                    <a:p>
                      <a:r>
                        <a:rPr lang="zh-CN" altLang="en-US" dirty="0">
                          <a:latin typeface="微软雅黑" panose="020B0503020204020204" charset="-122"/>
                          <a:ea typeface="微软雅黑" panose="020B0503020204020204" charset="-122"/>
                        </a:rPr>
                        <a:t>计算思维</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个体运用计算机科学领域的思想方法，在形成问题解决方案的过程中产生的一系列思维活动</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是信息技术学科思维</a:t>
                      </a:r>
                      <a:endParaRPr lang="zh-CN" altLang="en-US" dirty="0">
                        <a:latin typeface="微软雅黑" panose="020B0503020204020204" charset="-122"/>
                        <a:ea typeface="微软雅黑" panose="020B0503020204020204" charset="-122"/>
                      </a:endParaRPr>
                    </a:p>
                  </a:txBody>
                  <a:tcPr/>
                </a:tc>
              </a:tr>
              <a:tr h="2255335">
                <a:tc>
                  <a:txBody>
                    <a:bodyPr/>
                    <a:lstStyle/>
                    <a:p>
                      <a:r>
                        <a:rPr lang="zh-CN" altLang="en-US" dirty="0">
                          <a:latin typeface="微软雅黑" panose="020B0503020204020204" charset="-122"/>
                          <a:ea typeface="微软雅黑" panose="020B0503020204020204" charset="-122"/>
                        </a:rPr>
                        <a:t>数字化学习与创新</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个体通过评估并选用觉的数字化资源工具，有效地管理学习过程与学习资源，创造性地解决问题，从而完成学习任务，形成创新作品的能力。</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是学科思维活动的载体</a:t>
                      </a:r>
                      <a:endParaRPr lang="zh-CN" altLang="en-US" dirty="0">
                        <a:latin typeface="微软雅黑" panose="020B0503020204020204" charset="-122"/>
                        <a:ea typeface="微软雅黑" panose="020B0503020204020204" charset="-122"/>
                      </a:endParaRPr>
                    </a:p>
                  </a:txBody>
                  <a:tcPr/>
                </a:tc>
              </a:tr>
              <a:tr h="717607">
                <a:tc>
                  <a:txBody>
                    <a:bodyPr/>
                    <a:lstStyle/>
                    <a:p>
                      <a:r>
                        <a:rPr lang="zh-CN" altLang="en-US" dirty="0">
                          <a:latin typeface="微软雅黑" panose="020B0503020204020204" charset="-122"/>
                          <a:ea typeface="微软雅黑" panose="020B0503020204020204" charset="-122"/>
                        </a:rPr>
                        <a:t>信息意识</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个体对信息的敏感度和对信息价值的判断力</a:t>
                      </a:r>
                      <a:endParaRPr lang="zh-CN" altLang="en-US" dirty="0">
                        <a:latin typeface="微软雅黑" panose="020B0503020204020204" charset="-122"/>
                        <a:ea typeface="微软雅黑" panose="020B0503020204020204" charset="-122"/>
                      </a:endParaRPr>
                    </a:p>
                  </a:txBody>
                  <a:tcPr/>
                </a:tc>
                <a:tc rowSpan="2">
                  <a:txBody>
                    <a:bodyPr/>
                    <a:lstStyle/>
                    <a:p>
                      <a:r>
                        <a:rPr lang="zh-CN" altLang="en-US" dirty="0">
                          <a:latin typeface="微软雅黑" panose="020B0503020204020204" charset="-122"/>
                          <a:ea typeface="微软雅黑" panose="020B0503020204020204" charset="-122"/>
                        </a:rPr>
                        <a:t>既是计算思维、数字化学习与创新的前提，又是结果 </a:t>
                      </a:r>
                      <a:endParaRPr lang="zh-CN" altLang="en-US" dirty="0">
                        <a:latin typeface="微软雅黑" panose="020B0503020204020204" charset="-122"/>
                        <a:ea typeface="微软雅黑" panose="020B0503020204020204" charset="-122"/>
                      </a:endParaRPr>
                    </a:p>
                  </a:txBody>
                  <a:tcPr/>
                </a:tc>
              </a:tr>
              <a:tr h="1025152">
                <a:tc>
                  <a:txBody>
                    <a:bodyPr/>
                    <a:lstStyle/>
                    <a:p>
                      <a:r>
                        <a:rPr lang="zh-CN" altLang="en-US" dirty="0">
                          <a:latin typeface="微软雅黑" panose="020B0503020204020204" charset="-122"/>
                          <a:ea typeface="微软雅黑" panose="020B0503020204020204" charset="-122"/>
                        </a:rPr>
                        <a:t>信息社会责任</a:t>
                      </a:r>
                      <a:endParaRPr lang="zh-CN" altLang="en-US" dirty="0">
                        <a:latin typeface="微软雅黑" panose="020B0503020204020204" charset="-122"/>
                        <a:ea typeface="微软雅黑" panose="020B0503020204020204" charset="-122"/>
                      </a:endParaRPr>
                    </a:p>
                  </a:txBody>
                  <a:tcPr/>
                </a:tc>
                <a:tc>
                  <a:txBody>
                    <a:bodyPr/>
                    <a:lstStyle/>
                    <a:p>
                      <a:r>
                        <a:rPr lang="zh-CN" altLang="en-US" dirty="0">
                          <a:latin typeface="微软雅黑" panose="020B0503020204020204" charset="-122"/>
                          <a:ea typeface="微软雅黑" panose="020B0503020204020204" charset="-122"/>
                        </a:rPr>
                        <a:t>信息社会中个体在文化修养、道德规范和行为自律等方面应尽的责任。</a:t>
                      </a:r>
                      <a:endParaRPr lang="zh-CN" altLang="en-US" dirty="0">
                        <a:latin typeface="微软雅黑" panose="020B0503020204020204" charset="-122"/>
                        <a:ea typeface="微软雅黑" panose="020B0503020204020204" charset="-122"/>
                      </a:endParaRPr>
                    </a:p>
                  </a:txBody>
                  <a:tcPr/>
                </a:tc>
                <a:tc vMerge="1">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中学信息技术课程要求（高中）</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8"/>
          <a:stretch>
            <a:fillRect/>
          </a:stretch>
        </p:blipFill>
        <p:spPr>
          <a:xfrm>
            <a:off x="4401963" y="970775"/>
            <a:ext cx="4840356" cy="590808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中学信息技术课程要求（初中）</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8"/>
          <a:stretch>
            <a:fillRect/>
          </a:stretch>
        </p:blipFill>
        <p:spPr>
          <a:xfrm>
            <a:off x="4096230" y="997586"/>
            <a:ext cx="3417753" cy="586041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中学信息技术课程要求（小学）</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8"/>
          <a:srcRect/>
          <a:stretch>
            <a:fillRect/>
          </a:stretch>
        </p:blipFill>
        <p:spPr>
          <a:xfrm>
            <a:off x="2737793" y="976534"/>
            <a:ext cx="7722944" cy="578937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533792" y="-32414"/>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32" name="图片 31"/>
          <p:cNvPicPr>
            <a:picLocks noChangeAspect="1"/>
          </p:cNvPicPr>
          <p:nvPr/>
        </p:nvPicPr>
        <p:blipFill>
          <a:blip r:embed="rId2"/>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 相关竞赛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7" name="!!005"/>
          <p:cNvSpPr txBox="1"/>
          <p:nvPr/>
        </p:nvSpPr>
        <p:spPr>
          <a:xfrm>
            <a:off x="1833585" y="1794762"/>
            <a:ext cx="7432261" cy="369332"/>
          </a:xfrm>
          <a:prstGeom prst="rect">
            <a:avLst/>
          </a:prstGeom>
          <a:noFill/>
        </p:spPr>
        <p:txBody>
          <a:bodyPr wrap="square" rtlCol="0">
            <a:spAutoFit/>
          </a:bodyPr>
          <a:lstStyle/>
          <a:p>
            <a:r>
              <a:rPr kumimoji="1" lang="en-US" altLang="zh-CN" dirty="0"/>
              <a:t>2020-2021</a:t>
            </a:r>
            <a:r>
              <a:rPr kumimoji="1" lang="zh-CN" altLang="en-US" dirty="0"/>
              <a:t>学年面向中小学生的全国性竞赛活动名单（附件）</a:t>
            </a:r>
            <a:endParaRPr kumimoji="1" lang="zh-CN" altLang="en-US" dirty="0"/>
          </a:p>
        </p:txBody>
      </p:sp>
      <p:grpSp>
        <p:nvGrpSpPr>
          <p:cNvPr id="18" name="组合 17"/>
          <p:cNvGrpSpPr/>
          <p:nvPr/>
        </p:nvGrpSpPr>
        <p:grpSpPr>
          <a:xfrm>
            <a:off x="1762539" y="1247833"/>
            <a:ext cx="10262650" cy="461665"/>
            <a:chOff x="1929350" y="2951360"/>
            <a:chExt cx="10262650" cy="461665"/>
          </a:xfrm>
        </p:grpSpPr>
        <p:cxnSp>
          <p:nvCxnSpPr>
            <p:cNvPr id="13" name="直线箭头连接符 12"/>
            <p:cNvCxnSpPr/>
            <p:nvPr/>
          </p:nvCxnSpPr>
          <p:spPr>
            <a:xfrm>
              <a:off x="1948925" y="3413024"/>
              <a:ext cx="10243075" cy="0"/>
            </a:xfrm>
            <a:prstGeom prst="straightConnector1">
              <a:avLst/>
            </a:prstGeom>
            <a:ln w="34925">
              <a:solidFill>
                <a:srgbClr val="6E2465"/>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1929350" y="2951360"/>
              <a:ext cx="2845850" cy="461665"/>
            </a:xfrm>
            <a:prstGeom prst="rect">
              <a:avLst/>
            </a:prstGeom>
            <a:noFill/>
          </p:spPr>
          <p:txBody>
            <a:bodyPr wrap="square" rtlCol="0">
              <a:spAutoFit/>
            </a:bodyPr>
            <a:lstStyle/>
            <a:p>
              <a:r>
                <a:rPr kumimoji="1" lang="zh-CN" altLang="en-US" sz="2400" b="1" dirty="0">
                  <a:solidFill>
                    <a:srgbClr val="6E2465"/>
                  </a:solidFill>
                </a:rPr>
                <a:t>知己知彼</a:t>
              </a:r>
              <a:endParaRPr kumimoji="1" lang="zh-CN" altLang="en-US" sz="2400" b="1" dirty="0">
                <a:solidFill>
                  <a:srgbClr val="6E2465"/>
                </a:solidFill>
              </a:endParaRPr>
            </a:p>
          </p:txBody>
        </p:sp>
      </p:grpSp>
      <p:grpSp>
        <p:nvGrpSpPr>
          <p:cNvPr id="20" name="组合 19"/>
          <p:cNvGrpSpPr/>
          <p:nvPr/>
        </p:nvGrpSpPr>
        <p:grpSpPr>
          <a:xfrm>
            <a:off x="1710391" y="4087618"/>
            <a:ext cx="10262650" cy="461665"/>
            <a:chOff x="1929350" y="2951360"/>
            <a:chExt cx="10262650" cy="461665"/>
          </a:xfrm>
        </p:grpSpPr>
        <p:cxnSp>
          <p:nvCxnSpPr>
            <p:cNvPr id="21" name="直线箭头连接符 20"/>
            <p:cNvCxnSpPr/>
            <p:nvPr/>
          </p:nvCxnSpPr>
          <p:spPr>
            <a:xfrm>
              <a:off x="1948925" y="3413024"/>
              <a:ext cx="10243075" cy="0"/>
            </a:xfrm>
            <a:prstGeom prst="straightConnector1">
              <a:avLst/>
            </a:prstGeom>
            <a:ln w="34925">
              <a:solidFill>
                <a:srgbClr val="6E2465"/>
              </a:solidFill>
              <a:tailEnd type="triangle"/>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1929350" y="2951360"/>
              <a:ext cx="2845850" cy="461665"/>
            </a:xfrm>
            <a:prstGeom prst="rect">
              <a:avLst/>
            </a:prstGeom>
            <a:noFill/>
          </p:spPr>
          <p:txBody>
            <a:bodyPr wrap="square" rtlCol="0">
              <a:spAutoFit/>
            </a:bodyPr>
            <a:lstStyle/>
            <a:p>
              <a:r>
                <a:rPr kumimoji="1" lang="zh-CN" altLang="en-US" sz="2400" b="1" dirty="0">
                  <a:solidFill>
                    <a:srgbClr val="6E2465"/>
                  </a:solidFill>
                </a:rPr>
                <a:t>认清定位</a:t>
              </a:r>
              <a:endParaRPr kumimoji="1" lang="zh-CN" altLang="en-US" sz="2400" b="1" dirty="0">
                <a:solidFill>
                  <a:srgbClr val="6E2465"/>
                </a:solidFill>
              </a:endParaRPr>
            </a:p>
          </p:txBody>
        </p:sp>
      </p:grpSp>
      <p:pic>
        <p:nvPicPr>
          <p:cNvPr id="23" name="图片 22"/>
          <p:cNvPicPr>
            <a:picLocks noChangeAspect="1"/>
          </p:cNvPicPr>
          <p:nvPr/>
        </p:nvPicPr>
        <p:blipFill>
          <a:blip r:embed="rId3"/>
          <a:stretch>
            <a:fillRect/>
          </a:stretch>
        </p:blipFill>
        <p:spPr>
          <a:xfrm>
            <a:off x="7137400" y="1790233"/>
            <a:ext cx="4685249" cy="2635452"/>
          </a:xfrm>
          <a:prstGeom prst="ellipse">
            <a:avLst/>
          </a:prstGeom>
          <a:ln>
            <a:noFill/>
          </a:ln>
          <a:effectLst>
            <a:softEdge rad="112500"/>
          </a:effectLst>
        </p:spPr>
      </p:pic>
      <p:sp>
        <p:nvSpPr>
          <p:cNvPr id="24" name="!!001"/>
          <p:cNvSpPr txBox="1"/>
          <p:nvPr/>
        </p:nvSpPr>
        <p:spPr>
          <a:xfrm>
            <a:off x="1782114" y="3585910"/>
            <a:ext cx="5854700" cy="640678"/>
          </a:xfrm>
          <a:prstGeom prst="rect">
            <a:avLst/>
          </a:prstGeom>
          <a:noFill/>
        </p:spPr>
        <p:txBody>
          <a:bodyPr wrap="square" rtlCol="0">
            <a:spAutoFit/>
          </a:bodyPr>
          <a:lstStyle/>
          <a:p>
            <a:r>
              <a:rPr kumimoji="1" lang="zh-CN" altLang="en-US" dirty="0"/>
              <a:t>北京大学文本信息挖掘课程项目</a:t>
            </a:r>
            <a:endParaRPr kumimoji="1" lang="en-US" altLang="zh-CN" dirty="0"/>
          </a:p>
          <a:p>
            <a:endParaRPr kumimoji="1" lang="zh-CN" altLang="en-US" dirty="0"/>
          </a:p>
        </p:txBody>
      </p:sp>
      <p:pic>
        <p:nvPicPr>
          <p:cNvPr id="26" name="幻灯片缩放定位 25">
            <a:hlinkClick r:id="rId4" action="ppaction://hlinksldjump"/>
          </p:cNvPr>
          <p:cNvPicPr>
            <a:picLocks noGrp="1" noRot="1" noChangeAspect="1" noMove="1" noResize="1" noEditPoints="1" noAdjustHandles="1" noChangeArrowheads="1" noChangeShapeType="1"/>
          </p:cNvPicPr>
          <p:nvPr/>
        </p:nvPicPr>
        <p:blipFill>
          <a:blip r:embed="rId5"/>
          <a:stretch>
            <a:fillRect/>
          </a:stretch>
        </p:blipFill>
        <p:spPr>
          <a:xfrm>
            <a:off x="1858309" y="3511955"/>
            <a:ext cx="2651241" cy="575663"/>
          </a:xfrm>
          <a:prstGeom prst="rect">
            <a:avLst/>
          </a:prstGeom>
          <a:ln w="3175">
            <a:solidFill>
              <a:prstClr val="lightGray"/>
            </a:solidFill>
          </a:ln>
          <a:effectLst>
            <a:softEdge rad="1270000"/>
          </a:effectLst>
        </p:spPr>
      </p:pic>
      <p:sp>
        <p:nvSpPr>
          <p:cNvPr id="27" name="!!002"/>
          <p:cNvSpPr txBox="1"/>
          <p:nvPr/>
        </p:nvSpPr>
        <p:spPr>
          <a:xfrm>
            <a:off x="1825279" y="2772485"/>
            <a:ext cx="3780486" cy="923330"/>
          </a:xfrm>
          <a:prstGeom prst="rect">
            <a:avLst/>
          </a:prstGeom>
          <a:noFill/>
        </p:spPr>
        <p:txBody>
          <a:bodyPr wrap="square" rtlCol="0">
            <a:spAutoFit/>
          </a:bodyPr>
          <a:lstStyle/>
          <a:p>
            <a:endParaRPr kumimoji="1" lang="en-US" altLang="zh-CN" dirty="0"/>
          </a:p>
          <a:p>
            <a:r>
              <a:rPr kumimoji="1" lang="zh-CN" altLang="en-US" dirty="0"/>
              <a:t>小小科学家的研究课题</a:t>
            </a:r>
            <a:endParaRPr kumimoji="1" lang="en-US" altLang="zh-CN" dirty="0"/>
          </a:p>
          <a:p>
            <a:endParaRPr kumimoji="1" lang="zh-CN" altLang="en-US" dirty="0"/>
          </a:p>
        </p:txBody>
      </p:sp>
      <p:sp>
        <p:nvSpPr>
          <p:cNvPr id="28" name="文本框 27"/>
          <p:cNvSpPr txBox="1"/>
          <p:nvPr/>
        </p:nvSpPr>
        <p:spPr>
          <a:xfrm>
            <a:off x="1782114" y="4915779"/>
            <a:ext cx="3441700" cy="369332"/>
          </a:xfrm>
          <a:prstGeom prst="rect">
            <a:avLst/>
          </a:prstGeom>
          <a:noFill/>
        </p:spPr>
        <p:txBody>
          <a:bodyPr wrap="square" rtlCol="0">
            <a:spAutoFit/>
          </a:bodyPr>
          <a:lstStyle/>
          <a:p>
            <a:r>
              <a:rPr kumimoji="1" lang="zh-CN" altLang="en-US" dirty="0"/>
              <a:t>找到感兴趣的点，探索新的未知</a:t>
            </a:r>
            <a:endParaRPr kumimoji="1" lang="zh-CN" altLang="en-US" dirty="0"/>
          </a:p>
        </p:txBody>
      </p:sp>
      <p:pic>
        <p:nvPicPr>
          <p:cNvPr id="30" name="节缩放定位 29">
            <a:hlinkClick r:id="rId6" action="ppaction://hlinksldjump"/>
          </p:cNvPr>
          <p:cNvPicPr>
            <a:picLocks noGrp="1" noRot="1" noChangeAspect="1" noMove="1" noResize="1" noEditPoints="1" noAdjustHandles="1" noChangeArrowheads="1" noChangeShapeType="1"/>
          </p:cNvPicPr>
          <p:nvPr/>
        </p:nvPicPr>
        <p:blipFill>
          <a:blip r:embed="rId7"/>
          <a:stretch>
            <a:fillRect/>
          </a:stretch>
        </p:blipFill>
        <p:spPr>
          <a:xfrm>
            <a:off x="1827984" y="2897216"/>
            <a:ext cx="2651241" cy="576545"/>
          </a:xfrm>
          <a:prstGeom prst="rect">
            <a:avLst/>
          </a:prstGeom>
          <a:ln w="3175">
            <a:solidFill>
              <a:prstClr val="lightGray"/>
            </a:solidFill>
          </a:ln>
          <a:effectLst>
            <a:softEdge rad="990600"/>
          </a:effectLst>
        </p:spPr>
      </p:pic>
      <p:sp>
        <p:nvSpPr>
          <p:cNvPr id="6" name="文本框 5"/>
          <p:cNvSpPr txBox="1"/>
          <p:nvPr/>
        </p:nvSpPr>
        <p:spPr>
          <a:xfrm>
            <a:off x="1827984" y="2412736"/>
            <a:ext cx="3867471" cy="646331"/>
          </a:xfrm>
          <a:prstGeom prst="rect">
            <a:avLst/>
          </a:prstGeom>
          <a:noFill/>
          <a:effectLst>
            <a:softEdge rad="812800"/>
          </a:effectLst>
        </p:spPr>
        <p:txBody>
          <a:bodyPr wrap="square" rtlCol="0">
            <a:spAutoFit/>
          </a:bodyPr>
          <a:lstStyle/>
          <a:p>
            <a:r>
              <a:rPr kumimoji="1" lang="zh-CN" altLang="en-US" dirty="0"/>
              <a:t>人大附中信息技术平台</a:t>
            </a:r>
            <a:endParaRPr kumimoji="1" lang="en-US" altLang="zh-CN" dirty="0"/>
          </a:p>
          <a:p>
            <a:endParaRPr kumimoji="1" lang="zh-CN" altLang="en-US" dirty="0"/>
          </a:p>
        </p:txBody>
      </p:sp>
      <p:pic>
        <p:nvPicPr>
          <p:cNvPr id="14" name="!!009">
            <a:hlinkClick r:id="rId8" action="ppaction://hlinksldjump"/>
          </p:cNvPr>
          <p:cNvPicPr>
            <a:picLocks noGrp="1" noRot="1" noChangeAspect="1" noMove="1" noResize="1" noEditPoints="1" noAdjustHandles="1" noChangeArrowheads="1" noChangeShapeType="1"/>
          </p:cNvPicPr>
          <p:nvPr/>
        </p:nvPicPr>
        <p:blipFill>
          <a:blip r:embed="rId9"/>
          <a:stretch>
            <a:fillRect/>
          </a:stretch>
        </p:blipFill>
        <p:spPr>
          <a:xfrm>
            <a:off x="2567848" y="2311414"/>
            <a:ext cx="2448391" cy="692634"/>
          </a:xfrm>
          <a:prstGeom prst="rect">
            <a:avLst/>
          </a:prstGeom>
          <a:ln w="3175">
            <a:solidFill>
              <a:prstClr val="lightGray"/>
            </a:solidFill>
          </a:ln>
          <a:effectLst>
            <a:softEdge rad="1270000"/>
          </a:effectLst>
        </p:spPr>
      </p:pic>
      <p:pic>
        <p:nvPicPr>
          <p:cNvPr id="17" name="幻灯片缩放定位 16">
            <a:hlinkClick r:id="rId10" action="ppaction://hlinksldjump"/>
          </p:cNvPr>
          <p:cNvPicPr>
            <a:picLocks noGrp="1" noRot="1" noChangeAspect="1" noMove="1" noResize="1" noEditPoints="1" noAdjustHandles="1" noChangeArrowheads="1" noChangeShapeType="1"/>
          </p:cNvPicPr>
          <p:nvPr/>
        </p:nvPicPr>
        <p:blipFill>
          <a:blip r:embed="rId11"/>
          <a:stretch>
            <a:fillRect/>
          </a:stretch>
        </p:blipFill>
        <p:spPr>
          <a:xfrm>
            <a:off x="3429825" y="1656934"/>
            <a:ext cx="5778504" cy="559564"/>
          </a:xfrm>
          <a:prstGeom prst="rect">
            <a:avLst/>
          </a:prstGeom>
          <a:ln w="3175">
            <a:solidFill>
              <a:prstClr val="lightGray"/>
            </a:solidFill>
          </a:ln>
          <a:effectLst>
            <a:softEdge rad="1270000"/>
          </a:effec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53379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32" name="图片 31"/>
          <p:cNvPicPr>
            <a:picLocks noChangeAspect="1"/>
          </p:cNvPicPr>
          <p:nvPr/>
        </p:nvPicPr>
        <p:blipFill>
          <a:blip r:embed="rId2"/>
          <a:stretch>
            <a:fillRect/>
          </a:stretch>
        </p:blipFill>
        <p:spPr>
          <a:xfrm>
            <a:off x="11123271" y="0"/>
            <a:ext cx="1068729" cy="908655"/>
          </a:xfrm>
          <a:prstGeom prst="rect">
            <a:avLst/>
          </a:prstGeom>
        </p:spPr>
      </p:pic>
      <p:sp>
        <p:nvSpPr>
          <p:cNvPr id="12" name="!!005"/>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 相关竞赛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rotWithShape="1">
          <a:blip r:embed="rId3"/>
          <a:srcRect b="14647"/>
          <a:stretch>
            <a:fillRect/>
          </a:stretch>
        </p:blipFill>
        <p:spPr>
          <a:xfrm>
            <a:off x="3180714" y="1004506"/>
            <a:ext cx="7248747" cy="585349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07773"/>
            <a:ext cx="10083114" cy="1477328"/>
          </a:xfrm>
          <a:prstGeom prst="rect">
            <a:avLst/>
          </a:prstGeom>
        </p:spPr>
        <p:txBody>
          <a:bodyPr wrap="square">
            <a:spAutoFit/>
          </a:bodyPr>
          <a:lstStyle/>
          <a:p>
            <a:r>
              <a:rPr kumimoji="1" lang="en-US" altLang="zh-CN" dirty="0"/>
              <a:t>1.</a:t>
            </a:r>
            <a:r>
              <a:rPr kumimoji="1" lang="zh-CN" altLang="en-US" dirty="0"/>
              <a:t>想当课代表吗？</a:t>
            </a:r>
            <a:endParaRPr kumimoji="1" lang="en-US" altLang="zh-CN" dirty="0"/>
          </a:p>
          <a:p>
            <a:r>
              <a:rPr kumimoji="1" lang="en-US" altLang="zh-CN" dirty="0"/>
              <a:t>2.</a:t>
            </a:r>
            <a:r>
              <a:rPr kumimoji="1" lang="zh-CN" altLang="en-US" dirty="0"/>
              <a:t>课余有参加编程相关培训班吗？</a:t>
            </a:r>
            <a:endParaRPr kumimoji="1" lang="en-US" altLang="zh-CN" dirty="0"/>
          </a:p>
          <a:p>
            <a:r>
              <a:rPr kumimoji="1" lang="en-US" altLang="zh-CN" dirty="0"/>
              <a:t>3.</a:t>
            </a:r>
            <a:r>
              <a:rPr kumimoji="1" lang="zh-CN" altLang="en-US" dirty="0"/>
              <a:t>你觉得这堂课有收获吗？最感兴趣的是什么内容？</a:t>
            </a:r>
            <a:endParaRPr kumimoji="1" lang="en-US" altLang="zh-CN" dirty="0"/>
          </a:p>
          <a:p>
            <a:r>
              <a:rPr kumimoji="1" lang="en-US" altLang="zh-CN" dirty="0"/>
              <a:t>4.</a:t>
            </a:r>
            <a:r>
              <a:rPr kumimoji="1" lang="zh-CN" altLang="en-US" dirty="0"/>
              <a:t>最希望学习哪些相关的信息技术知识？</a:t>
            </a:r>
            <a:endParaRPr kumimoji="1" lang="en-US" altLang="zh-CN" dirty="0"/>
          </a:p>
          <a:p>
            <a:r>
              <a:rPr kumimoji="1" lang="en-US" altLang="zh-CN" dirty="0"/>
              <a:t>5.</a:t>
            </a:r>
            <a:r>
              <a:rPr kumimoji="1" lang="zh-CN" altLang="en-US" dirty="0"/>
              <a:t>对课程的期待和建议</a:t>
            </a:r>
            <a:endParaRPr kumimoji="1" lang="en-US" altLang="zh-CN" dirty="0"/>
          </a:p>
        </p:txBody>
      </p:sp>
      <p:pic>
        <p:nvPicPr>
          <p:cNvPr id="4" name="图片 3"/>
          <p:cNvPicPr>
            <a:picLocks noChangeAspect="1"/>
          </p:cNvPicPr>
          <p:nvPr/>
        </p:nvPicPr>
        <p:blipFill>
          <a:blip r:embed="rId1"/>
          <a:stretch>
            <a:fillRect/>
          </a:stretch>
        </p:blipFill>
        <p:spPr>
          <a:xfrm>
            <a:off x="6096000" y="1585101"/>
            <a:ext cx="5035721" cy="5142016"/>
          </a:xfrm>
          <a:prstGeom prst="rect">
            <a:avLst/>
          </a:prstGeom>
        </p:spPr>
      </p:pic>
      <p:pic>
        <p:nvPicPr>
          <p:cNvPr id="6" name="图片 5"/>
          <p:cNvPicPr>
            <a:picLocks noChangeAspect="1"/>
          </p:cNvPicPr>
          <p:nvPr/>
        </p:nvPicPr>
        <p:blipFill>
          <a:blip r:embed="rId2"/>
          <a:stretch>
            <a:fillRect/>
          </a:stretch>
        </p:blipFill>
        <p:spPr>
          <a:xfrm>
            <a:off x="409489" y="1585101"/>
            <a:ext cx="5167526" cy="5276603"/>
          </a:xfrm>
          <a:prstGeom prst="rect">
            <a:avLst/>
          </a:prstGeom>
        </p:spPr>
      </p:pic>
      <p:cxnSp>
        <p:nvCxnSpPr>
          <p:cNvPr id="8" name="肘形连接符 7"/>
          <p:cNvCxnSpPr>
            <a:endCxn id="4" idx="0"/>
          </p:cNvCxnSpPr>
          <p:nvPr/>
        </p:nvCxnSpPr>
        <p:spPr>
          <a:xfrm>
            <a:off x="5577015" y="846437"/>
            <a:ext cx="3036846" cy="73866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肘形连接符 9"/>
          <p:cNvCxnSpPr>
            <a:endCxn id="6" idx="0"/>
          </p:cNvCxnSpPr>
          <p:nvPr/>
        </p:nvCxnSpPr>
        <p:spPr>
          <a:xfrm>
            <a:off x="2323070" y="1359243"/>
            <a:ext cx="670182" cy="22585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肘形连接符 11"/>
          <p:cNvCxnSpPr/>
          <p:nvPr/>
        </p:nvCxnSpPr>
        <p:spPr>
          <a:xfrm rot="16200000" flipH="1">
            <a:off x="4094546" y="1181788"/>
            <a:ext cx="485350" cy="3212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956034" y="292439"/>
            <a:ext cx="3175687" cy="369332"/>
          </a:xfrm>
          <a:prstGeom prst="rect">
            <a:avLst/>
          </a:prstGeom>
          <a:noFill/>
        </p:spPr>
        <p:txBody>
          <a:bodyPr wrap="square" rtlCol="0">
            <a:spAutoFit/>
          </a:bodyPr>
          <a:lstStyle/>
          <a:p>
            <a:r>
              <a:rPr kumimoji="1" lang="en-US" altLang="zh-CN" dirty="0">
                <a:solidFill>
                  <a:srgbClr val="6E2465"/>
                </a:solidFill>
              </a:rPr>
              <a:t>804</a:t>
            </a:r>
            <a:r>
              <a:rPr kumimoji="1" lang="zh-CN" altLang="en-US" dirty="0"/>
              <a:t>班第一课的反馈</a:t>
            </a:r>
            <a:endParaRPr kumimoji="1"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53379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32" name="图片 31"/>
          <p:cNvPicPr>
            <a:picLocks noChangeAspect="1"/>
          </p:cNvPicPr>
          <p:nvPr/>
        </p:nvPicPr>
        <p:blipFill>
          <a:blip r:embed="rId2"/>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 相关竞赛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grpSp>
        <p:nvGrpSpPr>
          <p:cNvPr id="18" name="组合 17"/>
          <p:cNvGrpSpPr/>
          <p:nvPr/>
        </p:nvGrpSpPr>
        <p:grpSpPr>
          <a:xfrm>
            <a:off x="1762539" y="993610"/>
            <a:ext cx="10262651" cy="830997"/>
            <a:chOff x="1929349" y="2951360"/>
            <a:chExt cx="10262651" cy="830997"/>
          </a:xfrm>
        </p:grpSpPr>
        <p:cxnSp>
          <p:nvCxnSpPr>
            <p:cNvPr id="13" name="直线箭头连接符 12"/>
            <p:cNvCxnSpPr/>
            <p:nvPr/>
          </p:nvCxnSpPr>
          <p:spPr>
            <a:xfrm>
              <a:off x="1948925" y="3413024"/>
              <a:ext cx="10243075" cy="0"/>
            </a:xfrm>
            <a:prstGeom prst="straightConnector1">
              <a:avLst/>
            </a:prstGeom>
            <a:ln w="34925">
              <a:solidFill>
                <a:srgbClr val="6E2465"/>
              </a:solidFill>
              <a:tailEnd type="triangle"/>
            </a:ln>
          </p:spPr>
          <p:style>
            <a:lnRef idx="1">
              <a:schemeClr val="accent1"/>
            </a:lnRef>
            <a:fillRef idx="0">
              <a:schemeClr val="accent1"/>
            </a:fillRef>
            <a:effectRef idx="0">
              <a:schemeClr val="accent1"/>
            </a:effectRef>
            <a:fontRef idx="minor">
              <a:schemeClr val="tx1"/>
            </a:fontRef>
          </p:style>
        </p:cxnSp>
        <p:sp>
          <p:nvSpPr>
            <p:cNvPr id="15" name="!!009"/>
            <p:cNvSpPr txBox="1"/>
            <p:nvPr/>
          </p:nvSpPr>
          <p:spPr>
            <a:xfrm>
              <a:off x="1929349" y="2951360"/>
              <a:ext cx="6543261" cy="830997"/>
            </a:xfrm>
            <a:prstGeom prst="rect">
              <a:avLst/>
            </a:prstGeom>
            <a:noFill/>
          </p:spPr>
          <p:txBody>
            <a:bodyPr wrap="square" rtlCol="0">
              <a:spAutoFit/>
            </a:bodyPr>
            <a:lstStyle/>
            <a:p>
              <a:r>
                <a:rPr kumimoji="1" lang="zh-CN" altLang="en-US" sz="2400" b="1" dirty="0">
                  <a:solidFill>
                    <a:srgbClr val="6E2465"/>
                  </a:solidFill>
                </a:rPr>
                <a:t>人大附中信息技术平台</a:t>
              </a:r>
              <a:endParaRPr kumimoji="1" lang="zh-CN" altLang="en-US" sz="2400" b="1" dirty="0">
                <a:solidFill>
                  <a:srgbClr val="6E2465"/>
                </a:solidFill>
              </a:endParaRPr>
            </a:p>
            <a:p>
              <a:endParaRPr kumimoji="1" lang="zh-CN" altLang="en-US" sz="2400" b="1" dirty="0">
                <a:solidFill>
                  <a:srgbClr val="6E2465"/>
                </a:solidFill>
              </a:endParaRPr>
            </a:p>
          </p:txBody>
        </p:sp>
      </p:grpSp>
      <p:pic>
        <p:nvPicPr>
          <p:cNvPr id="4" name="图片 3"/>
          <p:cNvPicPr>
            <a:picLocks noChangeAspect="1"/>
          </p:cNvPicPr>
          <p:nvPr/>
        </p:nvPicPr>
        <p:blipFill>
          <a:blip r:embed="rId3"/>
          <a:stretch>
            <a:fillRect/>
          </a:stretch>
        </p:blipFill>
        <p:spPr>
          <a:xfrm>
            <a:off x="2760770" y="1528767"/>
            <a:ext cx="8896865" cy="524304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53379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32" name="图片 31"/>
          <p:cNvPicPr>
            <a:picLocks noChangeAspect="1"/>
          </p:cNvPicPr>
          <p:nvPr/>
        </p:nvPicPr>
        <p:blipFill>
          <a:blip r:embed="rId2"/>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 相关竞赛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grpSp>
        <p:nvGrpSpPr>
          <p:cNvPr id="18" name="组合 17"/>
          <p:cNvGrpSpPr/>
          <p:nvPr/>
        </p:nvGrpSpPr>
        <p:grpSpPr>
          <a:xfrm>
            <a:off x="1762539" y="993610"/>
            <a:ext cx="10262651" cy="1200329"/>
            <a:chOff x="1929349" y="2951360"/>
            <a:chExt cx="10262651" cy="1200329"/>
          </a:xfrm>
        </p:grpSpPr>
        <p:cxnSp>
          <p:nvCxnSpPr>
            <p:cNvPr id="13" name="直线箭头连接符 12"/>
            <p:cNvCxnSpPr/>
            <p:nvPr/>
          </p:nvCxnSpPr>
          <p:spPr>
            <a:xfrm>
              <a:off x="1948925" y="3413024"/>
              <a:ext cx="10243075" cy="0"/>
            </a:xfrm>
            <a:prstGeom prst="straightConnector1">
              <a:avLst/>
            </a:prstGeom>
            <a:ln w="34925">
              <a:solidFill>
                <a:srgbClr val="6E2465"/>
              </a:solidFill>
              <a:tailEnd type="triangle"/>
            </a:ln>
          </p:spPr>
          <p:style>
            <a:lnRef idx="1">
              <a:schemeClr val="accent1"/>
            </a:lnRef>
            <a:fillRef idx="0">
              <a:schemeClr val="accent1"/>
            </a:fillRef>
            <a:effectRef idx="0">
              <a:schemeClr val="accent1"/>
            </a:effectRef>
            <a:fontRef idx="minor">
              <a:schemeClr val="tx1"/>
            </a:fontRef>
          </p:style>
        </p:cxnSp>
        <p:sp>
          <p:nvSpPr>
            <p:cNvPr id="15" name="!!002"/>
            <p:cNvSpPr txBox="1"/>
            <p:nvPr/>
          </p:nvSpPr>
          <p:spPr>
            <a:xfrm>
              <a:off x="1929349" y="2951360"/>
              <a:ext cx="6543261" cy="1200329"/>
            </a:xfrm>
            <a:prstGeom prst="rect">
              <a:avLst/>
            </a:prstGeom>
            <a:noFill/>
          </p:spPr>
          <p:txBody>
            <a:bodyPr wrap="square" rtlCol="0">
              <a:spAutoFit/>
            </a:bodyPr>
            <a:lstStyle/>
            <a:p>
              <a:r>
                <a:rPr kumimoji="1" lang="zh-CN" altLang="en-US" sz="2400" b="1" dirty="0">
                  <a:solidFill>
                    <a:srgbClr val="6E2465"/>
                  </a:solidFill>
                </a:rPr>
                <a:t>小小科学家的研究课题</a:t>
              </a:r>
              <a:endParaRPr kumimoji="1" lang="zh-CN" altLang="en-US" sz="2400" b="1" dirty="0">
                <a:solidFill>
                  <a:srgbClr val="6E2465"/>
                </a:solidFill>
              </a:endParaRPr>
            </a:p>
            <a:p>
              <a:endParaRPr kumimoji="1" lang="zh-CN" altLang="en-US" sz="2400" b="1" dirty="0">
                <a:solidFill>
                  <a:srgbClr val="6E2465"/>
                </a:solidFill>
              </a:endParaRPr>
            </a:p>
            <a:p>
              <a:endParaRPr kumimoji="1" lang="zh-CN" altLang="en-US" sz="2400" b="1" dirty="0">
                <a:solidFill>
                  <a:srgbClr val="6E2465"/>
                </a:solidFill>
              </a:endParaRPr>
            </a:p>
          </p:txBody>
        </p:sp>
      </p:grpSp>
      <p:pic>
        <p:nvPicPr>
          <p:cNvPr id="7" name="图片 6"/>
          <p:cNvPicPr>
            <a:picLocks noChangeAspect="1"/>
          </p:cNvPicPr>
          <p:nvPr/>
        </p:nvPicPr>
        <p:blipFill>
          <a:blip r:embed="rId3"/>
          <a:stretch>
            <a:fillRect/>
          </a:stretch>
        </p:blipFill>
        <p:spPr>
          <a:xfrm>
            <a:off x="3632020" y="1572222"/>
            <a:ext cx="6543261" cy="52564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—3</a:t>
            </a:r>
            <a:r>
              <a:rPr kumimoji="1" lang="zh-CN" altLang="en-US" sz="3200" dirty="0">
                <a:solidFill>
                  <a:schemeClr val="bg1"/>
                </a:solidFill>
                <a:latin typeface="宋体" panose="02010600030101010101" pitchFamily="2" charset="-122"/>
                <a:ea typeface="宋体" panose="02010600030101010101" pitchFamily="2" charset="-122"/>
              </a:rPr>
              <a:t> 相竞赛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6" name="图片 15"/>
          <p:cNvPicPr>
            <a:picLocks noChangeAspect="1"/>
          </p:cNvPicPr>
          <p:nvPr/>
        </p:nvPicPr>
        <p:blipFill>
          <a:blip r:embed="rId2"/>
          <a:srcRect/>
          <a:stretch>
            <a:fillRect/>
          </a:stretch>
        </p:blipFill>
        <p:spPr>
          <a:xfrm>
            <a:off x="2341438" y="0"/>
            <a:ext cx="9144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—3</a:t>
            </a:r>
            <a:r>
              <a:rPr kumimoji="1" lang="zh-CN" altLang="en-US" sz="3200" dirty="0">
                <a:solidFill>
                  <a:schemeClr val="bg1"/>
                </a:solidFill>
                <a:latin typeface="宋体" panose="02010600030101010101" pitchFamily="2" charset="-122"/>
                <a:ea typeface="宋体" panose="02010600030101010101" pitchFamily="2" charset="-122"/>
              </a:rPr>
              <a:t> 相竞赛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6" name="图片 15"/>
          <p:cNvPicPr>
            <a:picLocks noChangeAspect="1"/>
          </p:cNvPicPr>
          <p:nvPr/>
        </p:nvPicPr>
        <p:blipFill>
          <a:blip r:embed="rId2"/>
          <a:srcRect/>
          <a:stretch>
            <a:fillRect/>
          </a:stretch>
        </p:blipFill>
        <p:spPr>
          <a:xfrm>
            <a:off x="2341438" y="0"/>
            <a:ext cx="9144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—3</a:t>
            </a:r>
            <a:r>
              <a:rPr kumimoji="1" lang="zh-CN" altLang="en-US" sz="3200" dirty="0">
                <a:solidFill>
                  <a:schemeClr val="bg1"/>
                </a:solidFill>
                <a:latin typeface="宋体" panose="02010600030101010101" pitchFamily="2" charset="-122"/>
                <a:ea typeface="宋体" panose="02010600030101010101" pitchFamily="2" charset="-122"/>
              </a:rPr>
              <a:t> 相竞赛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6" name="图片 15"/>
          <p:cNvPicPr>
            <a:picLocks noChangeAspect="1"/>
          </p:cNvPicPr>
          <p:nvPr/>
        </p:nvPicPr>
        <p:blipFill>
          <a:blip r:embed="rId2"/>
          <a:srcRect/>
          <a:stretch>
            <a:fillRect/>
          </a:stretch>
        </p:blipFill>
        <p:spPr>
          <a:xfrm>
            <a:off x="2341438" y="0"/>
            <a:ext cx="9144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—3</a:t>
            </a:r>
            <a:r>
              <a:rPr kumimoji="1" lang="zh-CN" altLang="en-US" sz="3200" dirty="0">
                <a:solidFill>
                  <a:schemeClr val="bg1"/>
                </a:solidFill>
                <a:latin typeface="宋体" panose="02010600030101010101" pitchFamily="2" charset="-122"/>
                <a:ea typeface="宋体" panose="02010600030101010101" pitchFamily="2" charset="-122"/>
              </a:rPr>
              <a:t> 相竞赛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6" name="图片 15"/>
          <p:cNvPicPr>
            <a:picLocks noChangeAspect="1"/>
          </p:cNvPicPr>
          <p:nvPr/>
        </p:nvPicPr>
        <p:blipFill>
          <a:blip r:embed="rId2"/>
          <a:srcRect/>
          <a:stretch>
            <a:fillRect/>
          </a:stretch>
        </p:blipFill>
        <p:spPr>
          <a:xfrm>
            <a:off x="2341438" y="0"/>
            <a:ext cx="9144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—3</a:t>
            </a:r>
            <a:r>
              <a:rPr kumimoji="1" lang="zh-CN" altLang="en-US" sz="3200" dirty="0">
                <a:solidFill>
                  <a:schemeClr val="bg1"/>
                </a:solidFill>
                <a:latin typeface="宋体" panose="02010600030101010101" pitchFamily="2" charset="-122"/>
                <a:ea typeface="宋体" panose="02010600030101010101" pitchFamily="2" charset="-122"/>
              </a:rPr>
              <a:t> 相竞赛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16" name="图片 15"/>
          <p:cNvPicPr>
            <a:picLocks noChangeAspect="1"/>
          </p:cNvPicPr>
          <p:nvPr/>
        </p:nvPicPr>
        <p:blipFill>
          <a:blip r:embed="rId2"/>
          <a:srcRect/>
          <a:stretch>
            <a:fillRect/>
          </a:stretch>
        </p:blipFill>
        <p:spPr>
          <a:xfrm>
            <a:off x="1553367" y="0"/>
            <a:ext cx="10720143"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3792"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课程介绍</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53379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32" name="图片 31"/>
          <p:cNvPicPr>
            <a:picLocks noChangeAspect="1"/>
          </p:cNvPicPr>
          <p:nvPr/>
        </p:nvPicPr>
        <p:blipFill>
          <a:blip r:embed="rId2"/>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课程介绍</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 相关竞赛</a:t>
            </a:r>
            <a:endParaRPr kumimoji="1" lang="zh-CN" altLang="en-US" sz="3200" dirty="0">
              <a:solidFill>
                <a:schemeClr val="bg1"/>
              </a:solidFill>
              <a:latin typeface="宋体" panose="02010600030101010101" pitchFamily="2" charset="-122"/>
              <a:ea typeface="宋体" panose="02010600030101010101" pitchFamily="2" charset="-122"/>
            </a:endParaRPr>
          </a:p>
        </p:txBody>
      </p:sp>
      <p:grpSp>
        <p:nvGrpSpPr>
          <p:cNvPr id="18" name="组合 17"/>
          <p:cNvGrpSpPr/>
          <p:nvPr/>
        </p:nvGrpSpPr>
        <p:grpSpPr>
          <a:xfrm>
            <a:off x="1762538" y="1247833"/>
            <a:ext cx="10262651" cy="1200329"/>
            <a:chOff x="1929349" y="2951360"/>
            <a:chExt cx="10262651" cy="1200329"/>
          </a:xfrm>
        </p:grpSpPr>
        <p:cxnSp>
          <p:nvCxnSpPr>
            <p:cNvPr id="13" name="直线箭头连接符 12"/>
            <p:cNvCxnSpPr/>
            <p:nvPr/>
          </p:nvCxnSpPr>
          <p:spPr>
            <a:xfrm>
              <a:off x="1948925" y="3413024"/>
              <a:ext cx="10243075" cy="0"/>
            </a:xfrm>
            <a:prstGeom prst="straightConnector1">
              <a:avLst/>
            </a:prstGeom>
            <a:ln w="34925">
              <a:solidFill>
                <a:srgbClr val="6E2465"/>
              </a:solidFill>
              <a:tailEnd type="triangle"/>
            </a:ln>
          </p:spPr>
          <p:style>
            <a:lnRef idx="1">
              <a:schemeClr val="accent1"/>
            </a:lnRef>
            <a:fillRef idx="0">
              <a:schemeClr val="accent1"/>
            </a:fillRef>
            <a:effectRef idx="0">
              <a:schemeClr val="accent1"/>
            </a:effectRef>
            <a:fontRef idx="minor">
              <a:schemeClr val="tx1"/>
            </a:fontRef>
          </p:style>
        </p:cxnSp>
        <p:sp>
          <p:nvSpPr>
            <p:cNvPr id="15" name="!!001"/>
            <p:cNvSpPr txBox="1"/>
            <p:nvPr/>
          </p:nvSpPr>
          <p:spPr>
            <a:xfrm>
              <a:off x="1929349" y="2951360"/>
              <a:ext cx="6543261" cy="1200329"/>
            </a:xfrm>
            <a:prstGeom prst="rect">
              <a:avLst/>
            </a:prstGeom>
            <a:noFill/>
          </p:spPr>
          <p:txBody>
            <a:bodyPr wrap="square" rtlCol="0">
              <a:spAutoFit/>
            </a:bodyPr>
            <a:lstStyle/>
            <a:p>
              <a:r>
                <a:rPr kumimoji="1" lang="zh-CN" altLang="en-US" sz="2400" b="1" dirty="0">
                  <a:solidFill>
                    <a:srgbClr val="6E2465"/>
                  </a:solidFill>
                </a:rPr>
                <a:t>北京大学文本信息挖掘课程项目</a:t>
              </a:r>
              <a:endParaRPr kumimoji="1" lang="zh-CN" altLang="en-US" sz="2400" b="1" dirty="0">
                <a:solidFill>
                  <a:srgbClr val="6E2465"/>
                </a:solidFill>
              </a:endParaRPr>
            </a:p>
            <a:p>
              <a:endParaRPr kumimoji="1" lang="zh-CN" altLang="en-US" sz="2400" b="1" dirty="0">
                <a:solidFill>
                  <a:srgbClr val="6E2465"/>
                </a:solidFill>
              </a:endParaRPr>
            </a:p>
            <a:p>
              <a:endParaRPr kumimoji="1" lang="zh-CN" altLang="en-US" sz="2400" b="1" dirty="0">
                <a:solidFill>
                  <a:srgbClr val="6E2465"/>
                </a:solidFill>
              </a:endParaRPr>
            </a:p>
          </p:txBody>
        </p:sp>
      </p:grpSp>
      <p:sp>
        <p:nvSpPr>
          <p:cNvPr id="4" name="文本框 3"/>
          <p:cNvSpPr txBox="1"/>
          <p:nvPr/>
        </p:nvSpPr>
        <p:spPr>
          <a:xfrm>
            <a:off x="1782114" y="2067585"/>
            <a:ext cx="9677400" cy="3416320"/>
          </a:xfrm>
          <a:prstGeom prst="rect">
            <a:avLst/>
          </a:prstGeom>
          <a:noFill/>
        </p:spPr>
        <p:txBody>
          <a:bodyPr wrap="square" rtlCol="0">
            <a:spAutoFit/>
          </a:bodyPr>
          <a:lstStyle/>
          <a:p>
            <a:pPr marL="285750" indent="-285750">
              <a:buFont typeface="Arial" panose="020B0604020202090204" pitchFamily="34" charset="0"/>
              <a:buChar char="•"/>
            </a:pPr>
            <a:r>
              <a:rPr lang="zh-CN" altLang="en-US" dirty="0"/>
              <a:t>中美信息技术政策文本分析与比较 吴诗慧 </a:t>
            </a:r>
            <a:r>
              <a:rPr lang="en-GB" altLang="zh-CN" dirty="0"/>
              <a:t>Data Science</a:t>
            </a:r>
            <a:endParaRPr lang="en-GB" altLang="zh-CN" dirty="0"/>
          </a:p>
          <a:p>
            <a:pPr marL="285750" indent="-285750">
              <a:buFont typeface="Arial" panose="020B0604020202090204" pitchFamily="34" charset="0"/>
              <a:buChar char="•"/>
            </a:pPr>
            <a:r>
              <a:rPr lang="zh-CN" altLang="en-US" dirty="0"/>
              <a:t>阿里巴巴与亚马逊业务布局对比分析</a:t>
            </a:r>
            <a:r>
              <a:rPr lang="en-US" altLang="zh-CN" dirty="0"/>
              <a:t>---</a:t>
            </a:r>
            <a:r>
              <a:rPr lang="zh-CN" altLang="en-US" dirty="0"/>
              <a:t>基于关键词自动抽取技术及共词分析 </a:t>
            </a:r>
            <a:r>
              <a:rPr lang="en-GB" altLang="zh-CN" dirty="0"/>
              <a:t>now CMU CS</a:t>
            </a:r>
            <a:endParaRPr lang="en-GB" altLang="zh-CN" dirty="0"/>
          </a:p>
          <a:p>
            <a:pPr marL="285750" indent="-285750">
              <a:buFont typeface="Arial" panose="020B0604020202090204" pitchFamily="34" charset="0"/>
              <a:buChar char="•"/>
            </a:pPr>
            <a:r>
              <a:rPr lang="zh-CN" altLang="en-US" dirty="0"/>
              <a:t>基于神经网络的文本生成及其在评论生成中的应用</a:t>
            </a:r>
            <a:endParaRPr lang="zh-CN" altLang="en-US" dirty="0"/>
          </a:p>
          <a:p>
            <a:pPr marL="285750" indent="-285750">
              <a:buFont typeface="Arial" panose="020B0604020202090204" pitchFamily="34" charset="0"/>
              <a:buChar char="•"/>
            </a:pPr>
            <a:r>
              <a:rPr lang="zh-CN" altLang="en-US" dirty="0"/>
              <a:t>互联网新闻评论自动分析</a:t>
            </a:r>
            <a:r>
              <a:rPr lang="en-US" altLang="zh-CN" dirty="0"/>
              <a:t>---</a:t>
            </a:r>
            <a:r>
              <a:rPr lang="zh-CN" altLang="en-US" dirty="0"/>
              <a:t>以今日头条为例</a:t>
            </a:r>
            <a:endParaRPr lang="zh-CN" altLang="en-US" dirty="0"/>
          </a:p>
          <a:p>
            <a:pPr marL="285750" indent="-285750">
              <a:buFont typeface="Arial" panose="020B0604020202090204" pitchFamily="34" charset="0"/>
              <a:buChar char="•"/>
            </a:pPr>
            <a:r>
              <a:rPr lang="zh-CN" altLang="en-US" dirty="0"/>
              <a:t>电商平台的产品评论挖掘研究</a:t>
            </a:r>
            <a:r>
              <a:rPr lang="en-US" altLang="zh-CN" dirty="0"/>
              <a:t>---</a:t>
            </a:r>
            <a:r>
              <a:rPr lang="zh-CN" altLang="en-US" dirty="0"/>
              <a:t>以淘宝手机评论为例 申</a:t>
            </a:r>
            <a:r>
              <a:rPr lang="en-GB" altLang="zh-CN" dirty="0" err="1"/>
              <a:t>yi</a:t>
            </a:r>
            <a:r>
              <a:rPr lang="zh-CN" altLang="en-US" dirty="0"/>
              <a:t>国</a:t>
            </a:r>
            <a:endParaRPr lang="zh-CN" altLang="en-US" dirty="0"/>
          </a:p>
          <a:p>
            <a:pPr marL="285750" indent="-285750">
              <a:buFont typeface="Arial" panose="020B0604020202090204" pitchFamily="34" charset="0"/>
              <a:buChar char="•"/>
            </a:pPr>
            <a:r>
              <a:rPr lang="zh-CN" altLang="en-US" dirty="0"/>
              <a:t>中文电子病历命名实体识别研究 魏思仪 王继民指导 北卡</a:t>
            </a:r>
            <a:endParaRPr lang="zh-CN" altLang="en-US" dirty="0"/>
          </a:p>
          <a:p>
            <a:pPr marL="285750" indent="-285750">
              <a:buFont typeface="Arial" panose="020B0604020202090204" pitchFamily="34" charset="0"/>
              <a:buChar char="•"/>
            </a:pPr>
            <a:r>
              <a:rPr lang="zh-CN" altLang="en-US" dirty="0"/>
              <a:t>电子病历 尤梦圆</a:t>
            </a:r>
            <a:endParaRPr lang="zh-CN" altLang="en-US" dirty="0"/>
          </a:p>
          <a:p>
            <a:pPr marL="285750" indent="-285750">
              <a:buFont typeface="Arial" panose="020B0604020202090204" pitchFamily="34" charset="0"/>
              <a:buChar char="•"/>
            </a:pPr>
            <a:r>
              <a:rPr lang="zh-CN" altLang="en-US" dirty="0"/>
              <a:t>数据挖掘在智能歧分中的应用</a:t>
            </a:r>
            <a:r>
              <a:rPr lang="en-US" altLang="zh-CN" dirty="0"/>
              <a:t>---</a:t>
            </a:r>
            <a:r>
              <a:rPr lang="zh-CN" altLang="en-US" dirty="0"/>
              <a:t>贵阳市群工委自流程预测模块研究</a:t>
            </a:r>
            <a:endParaRPr lang="zh-CN" altLang="en-US" dirty="0"/>
          </a:p>
          <a:p>
            <a:pPr marL="285750" indent="-285750">
              <a:buFont typeface="Arial" panose="020B0604020202090204" pitchFamily="34" charset="0"/>
              <a:buChar char="•"/>
            </a:pPr>
            <a:r>
              <a:rPr lang="zh-CN" altLang="en-US" dirty="0"/>
              <a:t>基于</a:t>
            </a:r>
            <a:r>
              <a:rPr lang="en-GB" altLang="zh-CN" dirty="0"/>
              <a:t>LDA</a:t>
            </a:r>
            <a:r>
              <a:rPr lang="zh-CN" altLang="en-US" dirty="0"/>
              <a:t>模型的新闻话题挖掘分析</a:t>
            </a:r>
            <a:r>
              <a:rPr lang="en-US" altLang="zh-CN" dirty="0"/>
              <a:t>---</a:t>
            </a:r>
            <a:r>
              <a:rPr lang="zh-CN" altLang="en-US" dirty="0"/>
              <a:t>以“一带一路”相关新闻为例 秦玥 王继民</a:t>
            </a:r>
            <a:endParaRPr lang="zh-CN" altLang="en-US" dirty="0"/>
          </a:p>
          <a:p>
            <a:pPr marL="285750" indent="-285750">
              <a:buFont typeface="Arial" panose="020B0604020202090204" pitchFamily="34" charset="0"/>
              <a:buChar char="•"/>
            </a:pPr>
            <a:r>
              <a:rPr lang="zh-CN" altLang="en-US" dirty="0"/>
              <a:t>基于</a:t>
            </a:r>
            <a:r>
              <a:rPr lang="en-GB" altLang="zh-CN" dirty="0"/>
              <a:t>Skip-Gram</a:t>
            </a:r>
            <a:r>
              <a:rPr lang="zh-CN" altLang="en-US" dirty="0"/>
              <a:t>与聚类算法的医学学习模型 钱丰</a:t>
            </a:r>
            <a:endParaRPr lang="zh-CN" altLang="en-US" dirty="0"/>
          </a:p>
          <a:p>
            <a:pPr marL="285750" indent="-285750">
              <a:buFont typeface="Arial" panose="020B0604020202090204" pitchFamily="34" charset="0"/>
              <a:buChar char="•"/>
            </a:pPr>
            <a:r>
              <a:rPr lang="zh-CN" altLang="en-US" dirty="0"/>
              <a:t>在线口碑影响下的电商评价研究 邓灵敏</a:t>
            </a:r>
            <a:endParaRPr lang="zh-CN" altLang="en-US" dirty="0"/>
          </a:p>
          <a:p>
            <a:endParaRPr kumimoji="1" lang="zh-CN" altLang="en-US" dirty="0"/>
          </a:p>
        </p:txBody>
      </p:sp>
      <p:sp>
        <p:nvSpPr>
          <p:cNvPr id="6" name="文本框 5"/>
          <p:cNvSpPr txBox="1"/>
          <p:nvPr/>
        </p:nvSpPr>
        <p:spPr>
          <a:xfrm>
            <a:off x="1728727" y="5511817"/>
            <a:ext cx="10544783" cy="646331"/>
          </a:xfrm>
          <a:prstGeom prst="rect">
            <a:avLst/>
          </a:prstGeom>
          <a:noFill/>
        </p:spPr>
        <p:txBody>
          <a:bodyPr wrap="square" rtlCol="0">
            <a:spAutoFit/>
          </a:bodyPr>
          <a:lstStyle/>
          <a:p>
            <a:r>
              <a:rPr kumimoji="1" lang="zh-CN" altLang="en-US" dirty="0"/>
              <a:t>实例分析：</a:t>
            </a:r>
            <a:endParaRPr kumimoji="1" lang="en-US" altLang="zh-CN" dirty="0"/>
          </a:p>
          <a:p>
            <a:r>
              <a:rPr kumimoji="1" lang="en-US" altLang="zh-CN" dirty="0"/>
              <a:t>[1]</a:t>
            </a:r>
            <a:r>
              <a:rPr kumimoji="1" lang="zh-CN" altLang="en-US" dirty="0"/>
              <a:t>秦玥</a:t>
            </a:r>
            <a:r>
              <a:rPr kumimoji="1" lang="en-US" altLang="zh-CN" dirty="0"/>
              <a:t>,</a:t>
            </a:r>
            <a:r>
              <a:rPr kumimoji="1" lang="zh-CN" altLang="en-US" dirty="0"/>
              <a:t>吴亚平</a:t>
            </a:r>
            <a:r>
              <a:rPr kumimoji="1" lang="en-US" altLang="zh-CN" dirty="0"/>
              <a:t>,</a:t>
            </a:r>
            <a:r>
              <a:rPr kumimoji="1" lang="zh-CN" altLang="en-US" dirty="0"/>
              <a:t>王继民</a:t>
            </a:r>
            <a:r>
              <a:rPr kumimoji="1" lang="en-US" altLang="zh-CN" dirty="0"/>
              <a:t>.</a:t>
            </a:r>
            <a:r>
              <a:rPr kumimoji="1" lang="zh-CN" altLang="en-US" dirty="0"/>
              <a:t>中国政府网“一带一路”新闻话题挖掘分析</a:t>
            </a:r>
            <a:r>
              <a:rPr kumimoji="1" lang="en-US" altLang="zh-CN" dirty="0"/>
              <a:t>[</a:t>
            </a:r>
            <a:r>
              <a:rPr kumimoji="1" lang="en-GB" altLang="zh-CN" dirty="0"/>
              <a:t>J].</a:t>
            </a:r>
            <a:r>
              <a:rPr kumimoji="1" lang="zh-CN" altLang="en-US" dirty="0"/>
              <a:t>图书情报工作</a:t>
            </a:r>
            <a:r>
              <a:rPr kumimoji="1" lang="en-US" altLang="zh-CN" dirty="0"/>
              <a:t>,2019,63(15):103-110.</a:t>
            </a:r>
            <a:endParaRPr kumimoji="1"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71857"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总结</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8178133"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总结</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内容概要</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7" name="文本框 6"/>
          <p:cNvSpPr txBox="1"/>
          <p:nvPr/>
        </p:nvSpPr>
        <p:spPr>
          <a:xfrm>
            <a:off x="2479928" y="1109098"/>
            <a:ext cx="7714307" cy="4893647"/>
          </a:xfrm>
          <a:prstGeom prst="rect">
            <a:avLst/>
          </a:prstGeom>
          <a:noFill/>
        </p:spPr>
        <p:txBody>
          <a:bodyPr wrap="square" rtlCol="0">
            <a:spAutoFit/>
          </a:bodyPr>
          <a:lstStyle/>
          <a:p>
            <a:pPr marL="342900" indent="-342900">
              <a:buFont typeface="+mj-lt"/>
              <a:buAutoNum type="arabicPeriod"/>
            </a:pPr>
            <a:r>
              <a:rPr kumimoji="1" lang="zh-CN" altLang="en-US" sz="4800" dirty="0"/>
              <a:t>自我介绍</a:t>
            </a:r>
            <a:endParaRPr kumimoji="1" lang="en-US" altLang="zh-CN" sz="4800" dirty="0"/>
          </a:p>
          <a:p>
            <a:pPr marL="342900" indent="-342900">
              <a:buFont typeface="+mj-lt"/>
              <a:buAutoNum type="arabicPeriod"/>
            </a:pPr>
            <a:r>
              <a:rPr kumimoji="1" lang="zh-CN" altLang="en-US" sz="4800" dirty="0"/>
              <a:t>课前准备</a:t>
            </a:r>
            <a:endParaRPr kumimoji="1" lang="en-US" altLang="zh-CN" sz="4800" dirty="0"/>
          </a:p>
          <a:p>
            <a:pPr lvl="1"/>
            <a:r>
              <a:rPr kumimoji="1" lang="en-US" altLang="zh-CN" sz="2400" dirty="0"/>
              <a:t>	</a:t>
            </a:r>
            <a:r>
              <a:rPr kumimoji="1" lang="zh-CN" altLang="en-US" sz="2400" dirty="0"/>
              <a:t>纪律、学习方法、习惯</a:t>
            </a:r>
            <a:endParaRPr kumimoji="1" lang="en-US" altLang="zh-CN" sz="2400" dirty="0"/>
          </a:p>
          <a:p>
            <a:pPr marL="342900" indent="-342900">
              <a:buFont typeface="+mj-lt"/>
              <a:buAutoNum type="arabicPeriod"/>
            </a:pPr>
            <a:r>
              <a:rPr kumimoji="1" lang="zh-CN" altLang="en-US" sz="4800" dirty="0"/>
              <a:t>课程介绍</a:t>
            </a:r>
            <a:endParaRPr kumimoji="1" lang="en-US" altLang="zh-CN" sz="4800" dirty="0"/>
          </a:p>
          <a:p>
            <a:r>
              <a:rPr kumimoji="1" lang="en-US" altLang="zh-CN" sz="2400" dirty="0"/>
              <a:t>	</a:t>
            </a:r>
            <a:r>
              <a:rPr kumimoji="1" lang="zh-CN" altLang="en-US" sz="2400" dirty="0"/>
              <a:t>大学课程标准</a:t>
            </a:r>
            <a:endParaRPr kumimoji="1" lang="en-US" altLang="zh-CN" sz="2400" dirty="0"/>
          </a:p>
          <a:p>
            <a:r>
              <a:rPr kumimoji="1" lang="en-US" altLang="zh-CN" sz="2400" dirty="0"/>
              <a:t>	</a:t>
            </a:r>
            <a:r>
              <a:rPr kumimoji="1" lang="zh-CN" altLang="en-US" sz="2400" dirty="0"/>
              <a:t>中小学课程标准</a:t>
            </a:r>
            <a:endParaRPr kumimoji="1" lang="en-US" altLang="zh-CN" sz="2400" dirty="0"/>
          </a:p>
          <a:p>
            <a:r>
              <a:rPr kumimoji="1" lang="en-US" altLang="zh-CN" sz="2400" dirty="0"/>
              <a:t>	</a:t>
            </a:r>
            <a:r>
              <a:rPr kumimoji="1" lang="zh-CN" altLang="en-US" sz="2400" dirty="0"/>
              <a:t>竞赛（知己知彼、认清定位）</a:t>
            </a:r>
            <a:endParaRPr kumimoji="1" lang="en-US" altLang="zh-CN" sz="2400" dirty="0"/>
          </a:p>
          <a:p>
            <a:r>
              <a:rPr kumimoji="1" lang="en-US" altLang="zh-CN" sz="4800" dirty="0"/>
              <a:t>4.</a:t>
            </a:r>
            <a:r>
              <a:rPr kumimoji="1" lang="zh-CN" altLang="en-US" sz="4800" dirty="0"/>
              <a:t>总结</a:t>
            </a:r>
            <a:endParaRPr kumimoji="1" lang="en-US" altLang="zh-CN" sz="4800" dirty="0"/>
          </a:p>
          <a:p>
            <a:r>
              <a:rPr kumimoji="1" lang="en-US" altLang="zh-CN" sz="2400" dirty="0"/>
              <a:t>	</a:t>
            </a:r>
            <a:r>
              <a:rPr kumimoji="1" lang="zh-CN" altLang="en-US" sz="2400" dirty="0"/>
              <a:t>推荐、内容概要</a:t>
            </a:r>
            <a:endParaRPr kumimoji="1" lang="en-US" altLang="zh-CN" sz="48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71857"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总结</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4068417"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总结</a:t>
            </a:r>
            <a:r>
              <a:rPr kumimoji="1" lang="en-US" altLang="zh-CN" sz="3200" dirty="0">
                <a:solidFill>
                  <a:schemeClr val="bg1"/>
                </a:solidFill>
                <a:latin typeface="宋体" panose="02010600030101010101" pitchFamily="2" charset="-122"/>
                <a:ea typeface="宋体" panose="02010600030101010101" pitchFamily="2" charset="-122"/>
              </a:rPr>
              <a:t>-</a:t>
            </a:r>
            <a:r>
              <a:rPr kumimoji="1" lang="zh-CN" altLang="en-US" sz="3200" dirty="0">
                <a:solidFill>
                  <a:schemeClr val="bg1"/>
                </a:solidFill>
                <a:latin typeface="宋体" panose="02010600030101010101" pitchFamily="2" charset="-122"/>
                <a:ea typeface="宋体" panose="02010600030101010101" pitchFamily="2" charset="-122"/>
              </a:rPr>
              <a:t>反馈</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4" name="文本框 3"/>
          <p:cNvSpPr txBox="1"/>
          <p:nvPr/>
        </p:nvSpPr>
        <p:spPr>
          <a:xfrm>
            <a:off x="2362200" y="1600200"/>
            <a:ext cx="8877300" cy="2246769"/>
          </a:xfrm>
          <a:prstGeom prst="rect">
            <a:avLst/>
          </a:prstGeom>
          <a:noFill/>
        </p:spPr>
        <p:txBody>
          <a:bodyPr wrap="square" rtlCol="0">
            <a:spAutoFit/>
          </a:bodyPr>
          <a:lstStyle/>
          <a:p>
            <a:r>
              <a:rPr kumimoji="1" lang="en-US" altLang="zh-CN" sz="2800" dirty="0"/>
              <a:t>1.</a:t>
            </a:r>
            <a:r>
              <a:rPr kumimoji="1" lang="zh-CN" altLang="en-US" sz="2800" dirty="0"/>
              <a:t>想当课代表吗？</a:t>
            </a:r>
            <a:endParaRPr kumimoji="1" lang="en-US" altLang="zh-CN" sz="2800" dirty="0"/>
          </a:p>
          <a:p>
            <a:r>
              <a:rPr kumimoji="1" lang="en-US" altLang="zh-CN" sz="2800" dirty="0"/>
              <a:t>2.</a:t>
            </a:r>
            <a:r>
              <a:rPr kumimoji="1" lang="zh-CN" altLang="en-US" sz="2800" dirty="0"/>
              <a:t>课余有参加编程相关培训班吗？</a:t>
            </a:r>
            <a:endParaRPr kumimoji="1" lang="en-US" altLang="zh-CN" sz="2800" dirty="0"/>
          </a:p>
          <a:p>
            <a:r>
              <a:rPr kumimoji="1" lang="en-US" altLang="zh-CN" sz="2800" dirty="0"/>
              <a:t>3.</a:t>
            </a:r>
            <a:r>
              <a:rPr kumimoji="1" lang="zh-CN" altLang="en-US" sz="2800" dirty="0"/>
              <a:t>你觉得这堂课有收获吗？最感兴趣的是什么内容？</a:t>
            </a:r>
            <a:endParaRPr kumimoji="1" lang="en-US" altLang="zh-CN" sz="2800" dirty="0"/>
          </a:p>
          <a:p>
            <a:r>
              <a:rPr kumimoji="1" lang="en-US" altLang="zh-CN" sz="2800" dirty="0"/>
              <a:t>4.</a:t>
            </a:r>
            <a:r>
              <a:rPr kumimoji="1" lang="zh-CN" altLang="en-US" sz="2800" dirty="0"/>
              <a:t>最希望学习哪些相关的信息技术知识？</a:t>
            </a:r>
            <a:endParaRPr kumimoji="1" lang="en-US" altLang="zh-CN" sz="2800" dirty="0"/>
          </a:p>
          <a:p>
            <a:r>
              <a:rPr kumimoji="1" lang="en-US" altLang="zh-CN" sz="2800" dirty="0"/>
              <a:t>5.</a:t>
            </a:r>
            <a:r>
              <a:rPr kumimoji="1" lang="zh-CN" altLang="en-US" sz="2800" dirty="0"/>
              <a:t>对课程的期待和建议</a:t>
            </a:r>
            <a:endParaRPr kumimoji="1" lang="en-US" altLang="zh-CN"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07773"/>
            <a:ext cx="10083114" cy="1477328"/>
          </a:xfrm>
          <a:prstGeom prst="rect">
            <a:avLst/>
          </a:prstGeom>
        </p:spPr>
        <p:txBody>
          <a:bodyPr wrap="square">
            <a:spAutoFit/>
          </a:bodyPr>
          <a:lstStyle/>
          <a:p>
            <a:r>
              <a:rPr kumimoji="1" lang="en-US" altLang="zh-CN" dirty="0"/>
              <a:t>1.</a:t>
            </a:r>
            <a:r>
              <a:rPr kumimoji="1" lang="zh-CN" altLang="en-US" dirty="0"/>
              <a:t>想当课代表吗？</a:t>
            </a:r>
            <a:endParaRPr kumimoji="1" lang="en-US" altLang="zh-CN" dirty="0"/>
          </a:p>
          <a:p>
            <a:r>
              <a:rPr kumimoji="1" lang="en-US" altLang="zh-CN" dirty="0"/>
              <a:t>2.</a:t>
            </a:r>
            <a:r>
              <a:rPr kumimoji="1" lang="zh-CN" altLang="en-US" dirty="0"/>
              <a:t>课余有参加编程相关培训班吗？</a:t>
            </a:r>
            <a:endParaRPr kumimoji="1" lang="en-US" altLang="zh-CN" dirty="0"/>
          </a:p>
          <a:p>
            <a:r>
              <a:rPr kumimoji="1" lang="en-US" altLang="zh-CN" dirty="0"/>
              <a:t>3.</a:t>
            </a:r>
            <a:r>
              <a:rPr kumimoji="1" lang="zh-CN" altLang="en-US" dirty="0"/>
              <a:t>你觉得这堂课有收获吗？最感兴趣的是什么内容？</a:t>
            </a:r>
            <a:endParaRPr kumimoji="1" lang="en-US" altLang="zh-CN" dirty="0"/>
          </a:p>
          <a:p>
            <a:r>
              <a:rPr kumimoji="1" lang="en-US" altLang="zh-CN" dirty="0"/>
              <a:t>4.</a:t>
            </a:r>
            <a:r>
              <a:rPr kumimoji="1" lang="zh-CN" altLang="en-US" dirty="0"/>
              <a:t>最希望学习哪些相关的信息技术知识？</a:t>
            </a:r>
            <a:endParaRPr kumimoji="1" lang="en-US" altLang="zh-CN" dirty="0"/>
          </a:p>
          <a:p>
            <a:r>
              <a:rPr kumimoji="1" lang="en-US" altLang="zh-CN" dirty="0"/>
              <a:t>5.</a:t>
            </a:r>
            <a:r>
              <a:rPr kumimoji="1" lang="zh-CN" altLang="en-US" dirty="0"/>
              <a:t>对课程的期待和建议</a:t>
            </a:r>
            <a:endParaRPr kumimoji="1" lang="en-US" altLang="zh-CN" dirty="0"/>
          </a:p>
        </p:txBody>
      </p:sp>
      <p:pic>
        <p:nvPicPr>
          <p:cNvPr id="4" name="图片 3"/>
          <p:cNvPicPr>
            <a:picLocks noChangeAspect="1"/>
          </p:cNvPicPr>
          <p:nvPr/>
        </p:nvPicPr>
        <p:blipFill>
          <a:blip r:embed="rId1"/>
          <a:srcRect/>
          <a:stretch>
            <a:fillRect/>
          </a:stretch>
        </p:blipFill>
        <p:spPr>
          <a:xfrm>
            <a:off x="6096000" y="1638248"/>
            <a:ext cx="5035721" cy="5035721"/>
          </a:xfrm>
          <a:prstGeom prst="rect">
            <a:avLst/>
          </a:prstGeom>
        </p:spPr>
      </p:pic>
      <p:pic>
        <p:nvPicPr>
          <p:cNvPr id="6" name="图片 5"/>
          <p:cNvPicPr>
            <a:picLocks noChangeAspect="1"/>
          </p:cNvPicPr>
          <p:nvPr/>
        </p:nvPicPr>
        <p:blipFill>
          <a:blip r:embed="rId2"/>
          <a:srcRect/>
          <a:stretch>
            <a:fillRect/>
          </a:stretch>
        </p:blipFill>
        <p:spPr>
          <a:xfrm>
            <a:off x="409489" y="1639639"/>
            <a:ext cx="5167526" cy="5167526"/>
          </a:xfrm>
          <a:prstGeom prst="rect">
            <a:avLst/>
          </a:prstGeom>
        </p:spPr>
      </p:pic>
      <p:cxnSp>
        <p:nvCxnSpPr>
          <p:cNvPr id="8" name="肘形连接符 7"/>
          <p:cNvCxnSpPr>
            <a:endCxn id="4" idx="0"/>
          </p:cNvCxnSpPr>
          <p:nvPr/>
        </p:nvCxnSpPr>
        <p:spPr>
          <a:xfrm>
            <a:off x="5577015" y="846437"/>
            <a:ext cx="3036846" cy="73866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肘形连接符 9"/>
          <p:cNvCxnSpPr>
            <a:endCxn id="6" idx="0"/>
          </p:cNvCxnSpPr>
          <p:nvPr/>
        </p:nvCxnSpPr>
        <p:spPr>
          <a:xfrm>
            <a:off x="2323070" y="1359243"/>
            <a:ext cx="670182" cy="22585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肘形连接符 11"/>
          <p:cNvCxnSpPr/>
          <p:nvPr/>
        </p:nvCxnSpPr>
        <p:spPr>
          <a:xfrm rot="16200000" flipH="1">
            <a:off x="4094546" y="1181788"/>
            <a:ext cx="485350" cy="3212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956034" y="292439"/>
            <a:ext cx="3175687" cy="369332"/>
          </a:xfrm>
          <a:prstGeom prst="rect">
            <a:avLst/>
          </a:prstGeom>
          <a:noFill/>
        </p:spPr>
        <p:txBody>
          <a:bodyPr wrap="square" rtlCol="0">
            <a:spAutoFit/>
          </a:bodyPr>
          <a:lstStyle/>
          <a:p>
            <a:r>
              <a:rPr kumimoji="1" lang="en-US" altLang="zh-CN" dirty="0">
                <a:solidFill>
                  <a:srgbClr val="6E2465"/>
                </a:solidFill>
              </a:rPr>
              <a:t>806</a:t>
            </a:r>
            <a:r>
              <a:rPr kumimoji="1" lang="zh-CN" altLang="en-US" dirty="0"/>
              <a:t>班第一课的反馈</a:t>
            </a:r>
            <a:endParaRPr kumimoji="1"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71857"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总结</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4068417"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总结</a:t>
            </a:r>
            <a:r>
              <a:rPr kumimoji="1" lang="en-US" altLang="zh-CN" sz="3200" dirty="0">
                <a:solidFill>
                  <a:schemeClr val="bg1"/>
                </a:solidFill>
                <a:latin typeface="宋体" panose="02010600030101010101" pitchFamily="2" charset="-122"/>
                <a:ea typeface="宋体" panose="02010600030101010101" pitchFamily="2" charset="-122"/>
              </a:rPr>
              <a:t>-</a:t>
            </a:r>
            <a:r>
              <a:rPr kumimoji="1" lang="zh-CN" altLang="en-US" sz="3200" dirty="0">
                <a:solidFill>
                  <a:schemeClr val="bg1"/>
                </a:solidFill>
                <a:latin typeface="宋体" panose="02010600030101010101" pitchFamily="2" charset="-122"/>
                <a:ea typeface="宋体" panose="02010600030101010101" pitchFamily="2" charset="-122"/>
              </a:rPr>
              <a:t>反馈</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4" name="文本框 3"/>
          <p:cNvSpPr txBox="1"/>
          <p:nvPr/>
        </p:nvSpPr>
        <p:spPr>
          <a:xfrm>
            <a:off x="2362200" y="1600200"/>
            <a:ext cx="8877300" cy="2677656"/>
          </a:xfrm>
          <a:prstGeom prst="rect">
            <a:avLst/>
          </a:prstGeom>
          <a:noFill/>
        </p:spPr>
        <p:txBody>
          <a:bodyPr wrap="square" rtlCol="0">
            <a:spAutoFit/>
          </a:bodyPr>
          <a:lstStyle/>
          <a:p>
            <a:r>
              <a:rPr kumimoji="1" lang="en-US" altLang="zh-CN" sz="2800" dirty="0"/>
              <a:t>1.</a:t>
            </a:r>
            <a:r>
              <a:rPr kumimoji="1" lang="zh-CN" altLang="en-US" sz="2800" dirty="0"/>
              <a:t>想当课代表吗？</a:t>
            </a:r>
            <a:endParaRPr kumimoji="1" lang="en-US" altLang="zh-CN" sz="2800" dirty="0"/>
          </a:p>
          <a:p>
            <a:r>
              <a:rPr kumimoji="1" lang="en-US" altLang="zh-CN" sz="2800" dirty="0"/>
              <a:t>2.</a:t>
            </a:r>
            <a:r>
              <a:rPr kumimoji="1" lang="zh-CN" altLang="en-US" sz="2800" dirty="0"/>
              <a:t>课余有参加编程相关培训班吗？</a:t>
            </a:r>
            <a:endParaRPr kumimoji="1" lang="en-US" altLang="zh-CN" sz="2800" dirty="0"/>
          </a:p>
          <a:p>
            <a:r>
              <a:rPr kumimoji="1" lang="en-US" altLang="zh-CN" sz="2800" dirty="0"/>
              <a:t>3.</a:t>
            </a:r>
            <a:r>
              <a:rPr kumimoji="1" lang="zh-CN" altLang="en-US" sz="2800" dirty="0"/>
              <a:t>你觉得这堂课有收获吗？最感兴趣的是什么内容？</a:t>
            </a:r>
            <a:endParaRPr kumimoji="1" lang="en-US" altLang="zh-CN" sz="2800" dirty="0"/>
          </a:p>
          <a:p>
            <a:r>
              <a:rPr kumimoji="1" lang="en-US" altLang="zh-CN" sz="2800" dirty="0"/>
              <a:t>4.</a:t>
            </a:r>
            <a:r>
              <a:rPr kumimoji="1" lang="zh-CN" altLang="en-US" sz="2800" dirty="0"/>
              <a:t>最希望学习哪些相关的信息技术知识？</a:t>
            </a:r>
            <a:endParaRPr kumimoji="1" lang="en-US" altLang="zh-CN" sz="2800" dirty="0"/>
          </a:p>
          <a:p>
            <a:r>
              <a:rPr kumimoji="1" lang="en-US" altLang="zh-CN" sz="2800" dirty="0"/>
              <a:t>5.</a:t>
            </a:r>
            <a:r>
              <a:rPr kumimoji="1" lang="zh-CN" altLang="en-US" sz="2800" dirty="0"/>
              <a:t>对课程的期待和建议</a:t>
            </a:r>
            <a:endParaRPr kumimoji="1" lang="en-US" altLang="zh-CN" sz="2800" dirty="0"/>
          </a:p>
          <a:p>
            <a:r>
              <a:rPr kumimoji="1" lang="en-US" altLang="zh-CN" sz="2800" dirty="0"/>
              <a:t>6.</a:t>
            </a:r>
            <a:r>
              <a:rPr kumimoji="1" lang="zh-CN" altLang="en-US" sz="2800" dirty="0"/>
              <a:t>其他想</a:t>
            </a:r>
            <a:r>
              <a:rPr kumimoji="1" lang="zh-CN" altLang="en-US" sz="2800"/>
              <a:t>对老师说的话</a:t>
            </a:r>
            <a:endParaRPr kumimoji="1" lang="en-US" altLang="zh-CN"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自我介绍</a:t>
            </a:r>
            <a:endParaRPr kumimoji="1" lang="zh-CN" altLang="en-US" sz="2000" dirty="0">
              <a:solidFill>
                <a:schemeClr val="bg1"/>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课前准备</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3" name="文本框 12"/>
          <p:cNvSpPr txBox="1"/>
          <p:nvPr/>
        </p:nvSpPr>
        <p:spPr>
          <a:xfrm>
            <a:off x="1762539" y="178146"/>
            <a:ext cx="4068417"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自我介绍</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7" name="文本框 6"/>
          <p:cNvSpPr txBox="1"/>
          <p:nvPr/>
        </p:nvSpPr>
        <p:spPr>
          <a:xfrm>
            <a:off x="3931920" y="2432108"/>
            <a:ext cx="7059168" cy="3273748"/>
          </a:xfrm>
          <a:prstGeom prst="rect">
            <a:avLst/>
          </a:prstGeom>
          <a:noFill/>
        </p:spPr>
        <p:txBody>
          <a:bodyPr wrap="square" rtlCol="0">
            <a:spAutoFit/>
          </a:bodyPr>
          <a:lstStyle/>
          <a:p>
            <a:endParaRPr kumimoji="1" lang="zh-CN" altLang="en-US" dirty="0"/>
          </a:p>
        </p:txBody>
      </p:sp>
      <p:sp>
        <p:nvSpPr>
          <p:cNvPr id="4" name="文本框 3"/>
          <p:cNvSpPr txBox="1"/>
          <p:nvPr/>
        </p:nvSpPr>
        <p:spPr>
          <a:xfrm>
            <a:off x="2703444" y="1589891"/>
            <a:ext cx="10515600" cy="923330"/>
          </a:xfrm>
          <a:prstGeom prst="rect">
            <a:avLst/>
          </a:prstGeom>
          <a:noFill/>
        </p:spPr>
        <p:txBody>
          <a:bodyPr wrap="square" rtlCol="0">
            <a:spAutoFit/>
          </a:bodyPr>
          <a:lstStyle/>
          <a:p>
            <a:r>
              <a:rPr kumimoji="1" lang="zh-CN" altLang="en-US" sz="5400" dirty="0">
                <a:solidFill>
                  <a:srgbClr val="6E2465"/>
                </a:solidFill>
              </a:rPr>
              <a:t>老师 </a:t>
            </a:r>
            <a:r>
              <a:rPr kumimoji="1" lang="zh-CN" altLang="en-US" sz="2800" dirty="0">
                <a:solidFill>
                  <a:srgbClr val="6E2465"/>
                </a:solidFill>
              </a:rPr>
              <a:t>在北大学习是一种什么样的体验（视频</a:t>
            </a:r>
            <a:r>
              <a:rPr kumimoji="1" lang="en-US" altLang="zh-CN" sz="2800" dirty="0">
                <a:solidFill>
                  <a:srgbClr val="6E2465"/>
                </a:solidFill>
              </a:rPr>
              <a:t>1</a:t>
            </a:r>
            <a:r>
              <a:rPr kumimoji="1" lang="zh-CN" altLang="en-US" sz="2800" dirty="0">
                <a:solidFill>
                  <a:srgbClr val="6E2465"/>
                </a:solidFill>
              </a:rPr>
              <a:t>、视频</a:t>
            </a:r>
            <a:r>
              <a:rPr kumimoji="1" lang="en-US" altLang="zh-CN" sz="2800" dirty="0">
                <a:solidFill>
                  <a:srgbClr val="6E2465"/>
                </a:solidFill>
              </a:rPr>
              <a:t>2</a:t>
            </a:r>
            <a:r>
              <a:rPr kumimoji="1" lang="zh-CN" altLang="en-US" sz="2800" dirty="0">
                <a:solidFill>
                  <a:srgbClr val="6E2465"/>
                </a:solidFill>
              </a:rPr>
              <a:t>）</a:t>
            </a:r>
            <a:endParaRPr kumimoji="1" lang="zh-CN" altLang="en-US" sz="5400" dirty="0">
              <a:solidFill>
                <a:srgbClr val="6E2465"/>
              </a:solidFill>
            </a:endParaRPr>
          </a:p>
        </p:txBody>
      </p:sp>
      <p:sp>
        <p:nvSpPr>
          <p:cNvPr id="14" name="文本框 13"/>
          <p:cNvSpPr txBox="1"/>
          <p:nvPr/>
        </p:nvSpPr>
        <p:spPr>
          <a:xfrm>
            <a:off x="2691859" y="4245784"/>
            <a:ext cx="6520069" cy="2431435"/>
          </a:xfrm>
          <a:prstGeom prst="rect">
            <a:avLst/>
          </a:prstGeom>
          <a:noFill/>
        </p:spPr>
        <p:txBody>
          <a:bodyPr wrap="square" rtlCol="0">
            <a:spAutoFit/>
          </a:bodyPr>
          <a:lstStyle/>
          <a:p>
            <a:r>
              <a:rPr kumimoji="1" lang="zh-CN" altLang="en-US" sz="5400" dirty="0">
                <a:solidFill>
                  <a:srgbClr val="6E2465"/>
                </a:solidFill>
              </a:rPr>
              <a:t>学生（</a:t>
            </a:r>
            <a:r>
              <a:rPr kumimoji="1" lang="en-US" altLang="zh-CN" sz="5400" dirty="0">
                <a:solidFill>
                  <a:srgbClr val="6E2465"/>
                </a:solidFill>
              </a:rPr>
              <a:t>2</a:t>
            </a:r>
            <a:r>
              <a:rPr kumimoji="1" lang="zh-CN" altLang="en-US" sz="5400" dirty="0">
                <a:solidFill>
                  <a:srgbClr val="6E2465"/>
                </a:solidFill>
              </a:rPr>
              <a:t>人</a:t>
            </a:r>
            <a:r>
              <a:rPr kumimoji="1" lang="en-US" altLang="zh-CN" sz="5400" dirty="0">
                <a:solidFill>
                  <a:srgbClr val="6E2465"/>
                </a:solidFill>
              </a:rPr>
              <a:t>/</a:t>
            </a:r>
            <a:r>
              <a:rPr kumimoji="1" lang="zh-CN" altLang="en-US" sz="5400" dirty="0">
                <a:solidFill>
                  <a:srgbClr val="6E2465"/>
                </a:solidFill>
              </a:rPr>
              <a:t>课）</a:t>
            </a:r>
            <a:endParaRPr kumimoji="1" lang="en-US" altLang="zh-CN" sz="5400" dirty="0">
              <a:solidFill>
                <a:srgbClr val="6E2465"/>
              </a:solidFill>
            </a:endParaRPr>
          </a:p>
          <a:p>
            <a:r>
              <a:rPr kumimoji="1" lang="zh-CN" altLang="en-US" sz="4000" dirty="0">
                <a:solidFill>
                  <a:srgbClr val="6E2465"/>
                </a:solidFill>
              </a:rPr>
              <a:t>* 课代表</a:t>
            </a:r>
            <a:endParaRPr kumimoji="1" lang="en-US" altLang="zh-CN" sz="4000" dirty="0">
              <a:solidFill>
                <a:srgbClr val="6E2465"/>
              </a:solidFill>
            </a:endParaRPr>
          </a:p>
          <a:p>
            <a:endParaRPr kumimoji="1" lang="zh-CN" altLang="en-US" sz="5400" dirty="0">
              <a:solidFill>
                <a:srgbClr val="6E2465"/>
              </a:solidFill>
            </a:endParaRPr>
          </a:p>
        </p:txBody>
      </p:sp>
      <p:sp>
        <p:nvSpPr>
          <p:cNvPr id="6" name="文本框 5"/>
          <p:cNvSpPr txBox="1"/>
          <p:nvPr/>
        </p:nvSpPr>
        <p:spPr>
          <a:xfrm>
            <a:off x="2941983" y="2900855"/>
            <a:ext cx="4461498" cy="369332"/>
          </a:xfrm>
          <a:prstGeom prst="rect">
            <a:avLst/>
          </a:prstGeom>
          <a:noFill/>
        </p:spPr>
        <p:txBody>
          <a:bodyPr wrap="square" rtlCol="0">
            <a:spAutoFit/>
          </a:bodyPr>
          <a:lstStyle/>
          <a:p>
            <a:r>
              <a:rPr kumimoji="1" lang="zh-CN" altLang="en-US" dirty="0">
                <a:hlinkClick r:id="rId8"/>
              </a:rPr>
              <a:t>毕业季｜</a:t>
            </a:r>
            <a:r>
              <a:rPr kumimoji="1" lang="en-US" altLang="zh-CN" dirty="0">
                <a:hlinkClick r:id="rId8"/>
              </a:rPr>
              <a:t>2020</a:t>
            </a:r>
            <a:r>
              <a:rPr kumimoji="1" lang="zh-CN" altLang="en-US" dirty="0">
                <a:hlinkClick r:id="rId8"/>
              </a:rPr>
              <a:t>夏日终曲</a:t>
            </a:r>
            <a:endParaRPr kumimoji="1" lang="zh-CN" altLang="en-US" dirty="0"/>
          </a:p>
        </p:txBody>
      </p:sp>
      <p:sp>
        <p:nvSpPr>
          <p:cNvPr id="10" name="文本框 9"/>
          <p:cNvSpPr txBox="1"/>
          <p:nvPr/>
        </p:nvSpPr>
        <p:spPr>
          <a:xfrm>
            <a:off x="2941983" y="3560005"/>
            <a:ext cx="2888973" cy="397141"/>
          </a:xfrm>
          <a:prstGeom prst="rect">
            <a:avLst/>
          </a:prstGeom>
          <a:noFill/>
        </p:spPr>
        <p:txBody>
          <a:bodyPr wrap="square" rtlCol="0">
            <a:spAutoFit/>
          </a:bodyPr>
          <a:lstStyle/>
          <a:p>
            <a:endParaRPr kumimoji="1" lang="zh-CN" altLang="en-US" dirty="0"/>
          </a:p>
        </p:txBody>
      </p:sp>
      <p:sp>
        <p:nvSpPr>
          <p:cNvPr id="17" name="文本框 16"/>
          <p:cNvSpPr txBox="1"/>
          <p:nvPr/>
        </p:nvSpPr>
        <p:spPr>
          <a:xfrm>
            <a:off x="2941983" y="3355438"/>
            <a:ext cx="4461498" cy="369332"/>
          </a:xfrm>
          <a:prstGeom prst="rect">
            <a:avLst/>
          </a:prstGeom>
          <a:noFill/>
        </p:spPr>
        <p:txBody>
          <a:bodyPr wrap="square" rtlCol="0">
            <a:spAutoFit/>
          </a:bodyPr>
          <a:lstStyle/>
          <a:p>
            <a:r>
              <a:rPr kumimoji="1" lang="zh-CN" altLang="en-US" dirty="0">
                <a:hlinkClick r:id="rId9"/>
              </a:rPr>
              <a:t>写在答辩后</a:t>
            </a:r>
            <a:endParaRPr kumimoji="1"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heckerboard(across)">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ppt_x"/>
                                          </p:val>
                                        </p:tav>
                                        <p:tav tm="100000">
                                          <p:val>
                                            <p:strVal val="#ppt_x"/>
                                          </p:val>
                                        </p:tav>
                                      </p:tavLst>
                                    </p:anim>
                                    <p:anim calcmode="lin" valueType="num">
                                      <p:cBhvr additive="base">
                                        <p:cTn id="1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内容占位符 3"/>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992892" y="240932"/>
            <a:ext cx="4252075" cy="6376136"/>
          </a:xfrm>
        </p:spPr>
      </p:pic>
      <p:sp>
        <p:nvSpPr>
          <p:cNvPr id="3075" name="文本框 5"/>
          <p:cNvSpPr txBox="1"/>
          <p:nvPr/>
        </p:nvSpPr>
        <p:spPr>
          <a:xfrm>
            <a:off x="6243251" y="1229846"/>
            <a:ext cx="5629662" cy="3416320"/>
          </a:xfrm>
          <a:prstGeom prst="rect">
            <a:avLst/>
          </a:prstGeom>
          <a:noFill/>
          <a:ln w="9525">
            <a:noFill/>
          </a:ln>
        </p:spPr>
        <p:txBody>
          <a:bodyPr wrap="square" anchor="t">
            <a:spAutoFit/>
          </a:bodyPr>
          <a:lstStyle/>
          <a:p>
            <a:r>
              <a:rPr lang="zh-CN" altLang="en-US" sz="2400" b="1" dirty="0">
                <a:latin typeface="楷体" panose="02010609060101010101" charset="-122"/>
                <a:ea typeface="楷体" panose="02010609060101010101" charset="-122"/>
              </a:rPr>
              <a:t>吴铭英老师</a:t>
            </a:r>
            <a:endParaRPr lang="zh-CN" altLang="en-US" sz="2400" dirty="0">
              <a:latin typeface="楷体" panose="02010609060101010101" charset="-122"/>
              <a:ea typeface="楷体" panose="02010609060101010101" charset="-122"/>
            </a:endParaRPr>
          </a:p>
          <a:p>
            <a:r>
              <a:rPr lang="zh-CN" altLang="en-US" sz="2400" dirty="0">
                <a:latin typeface="楷体" panose="02010609060101010101" charset="-122"/>
                <a:ea typeface="楷体" panose="02010609060101010101" charset="-122"/>
              </a:rPr>
              <a:t>任教学科：信息技术</a:t>
            </a:r>
            <a:endParaRPr lang="zh-CN" altLang="en-US" sz="2400" dirty="0">
              <a:latin typeface="楷体" panose="02010609060101010101" charset="-122"/>
              <a:ea typeface="楷体" panose="02010609060101010101" charset="-122"/>
            </a:endParaRPr>
          </a:p>
          <a:p>
            <a:r>
              <a:rPr lang="zh-CN" altLang="en-US" sz="2400" dirty="0">
                <a:latin typeface="楷体" panose="02010609060101010101" charset="-122"/>
                <a:ea typeface="楷体" panose="02010609060101010101" charset="-122"/>
              </a:rPr>
              <a:t>学历：硕士研究生 </a:t>
            </a:r>
            <a:endParaRPr lang="zh-CN" altLang="en-US" sz="2400" dirty="0">
              <a:latin typeface="楷体" panose="02010609060101010101" charset="-122"/>
              <a:ea typeface="楷体" panose="02010609060101010101" charset="-122"/>
            </a:endParaRPr>
          </a:p>
          <a:p>
            <a:r>
              <a:rPr lang="zh-CN" altLang="en-US" sz="2400" dirty="0">
                <a:latin typeface="楷体" panose="02010609060101010101" charset="-122"/>
                <a:ea typeface="楷体" panose="02010609060101010101" charset="-122"/>
              </a:rPr>
              <a:t>毕业院校：北京大学</a:t>
            </a:r>
            <a:endParaRPr lang="en-US" altLang="zh-CN" sz="2400" dirty="0">
              <a:latin typeface="楷体" panose="02010609060101010101" charset="-122"/>
              <a:ea typeface="楷体" panose="02010609060101010101" charset="-122"/>
            </a:endParaRPr>
          </a:p>
          <a:p>
            <a:r>
              <a:rPr lang="zh-CN" altLang="en-US" sz="2400" dirty="0">
                <a:latin typeface="楷体" panose="02010609060101010101" charset="-122"/>
                <a:ea typeface="楷体" panose="02010609060101010101" charset="-122"/>
              </a:rPr>
              <a:t>研究方向：文本信息处理</a:t>
            </a:r>
            <a:endParaRPr lang="en-US" altLang="zh-CN" sz="2400" dirty="0">
              <a:latin typeface="楷体" panose="02010609060101010101" charset="-122"/>
              <a:ea typeface="楷体" panose="02010609060101010101" charset="-122"/>
            </a:endParaRPr>
          </a:p>
          <a:p>
            <a:endParaRPr lang="en-US" altLang="zh-CN" sz="2400" dirty="0">
              <a:latin typeface="楷体" panose="02010609060101010101" charset="-122"/>
              <a:ea typeface="楷体" panose="02010609060101010101" charset="-122"/>
            </a:endParaRPr>
          </a:p>
          <a:p>
            <a:r>
              <a:rPr lang="zh-CN" altLang="en-US" sz="2400" dirty="0">
                <a:latin typeface="楷体" panose="02010609060101010101" charset="-122"/>
                <a:ea typeface="楷体" panose="02010609060101010101" charset="-122"/>
              </a:rPr>
              <a:t>教育的目的不是为了分数，学会掌握知识的方法，专注于热爱的事情，享受每一个付出的过程。</a:t>
            </a:r>
            <a:endParaRPr lang="zh-CN" altLang="en-US" sz="2400" dirty="0">
              <a:latin typeface="楷体" panose="02010609060101010101" charset="-122"/>
              <a:ea typeface="楷体" panose="02010609060101010101" charset="-122"/>
            </a:endParaRPr>
          </a:p>
        </p:txBody>
      </p:sp>
      <p:grpSp>
        <p:nvGrpSpPr>
          <p:cNvPr id="26" name="组合 25"/>
          <p:cNvGrpSpPr/>
          <p:nvPr/>
        </p:nvGrpSpPr>
        <p:grpSpPr>
          <a:xfrm>
            <a:off x="37465" y="-24765"/>
            <a:ext cx="1736090" cy="4680585"/>
            <a:chOff x="12145" y="1460"/>
            <a:chExt cx="2255" cy="5261"/>
          </a:xfrm>
        </p:grpSpPr>
        <p:pic>
          <p:nvPicPr>
            <p:cNvPr id="27" name="图片 26" descr="仙1"/>
            <p:cNvPicPr>
              <a:picLocks noChangeAspect="1"/>
            </p:cNvPicPr>
            <p:nvPr/>
          </p:nvPicPr>
          <p:blipFill>
            <a:blip r:embed="rId2"/>
            <a:srcRect l="23847" t="19512" r="30494" b="23303"/>
            <a:stretch>
              <a:fillRect/>
            </a:stretch>
          </p:blipFill>
          <p:spPr>
            <a:xfrm>
              <a:off x="12145" y="1460"/>
              <a:ext cx="1271" cy="1311"/>
            </a:xfrm>
            <a:prstGeom prst="rect">
              <a:avLst/>
            </a:prstGeom>
          </p:spPr>
        </p:pic>
        <p:pic>
          <p:nvPicPr>
            <p:cNvPr id="28" name="图片 27" descr="外1"/>
            <p:cNvPicPr>
              <a:picLocks noChangeAspect="1"/>
            </p:cNvPicPr>
            <p:nvPr/>
          </p:nvPicPr>
          <p:blipFill>
            <a:blip r:embed="rId3"/>
            <a:srcRect l="20189" t="14352" r="23547" b="22149"/>
            <a:stretch>
              <a:fillRect/>
            </a:stretch>
          </p:blipFill>
          <p:spPr>
            <a:xfrm>
              <a:off x="13386" y="2082"/>
              <a:ext cx="1014" cy="1114"/>
            </a:xfrm>
            <a:prstGeom prst="rect">
              <a:avLst/>
            </a:prstGeom>
          </p:spPr>
        </p:pic>
        <p:grpSp>
          <p:nvGrpSpPr>
            <p:cNvPr id="29" name="组合 28"/>
            <p:cNvGrpSpPr/>
            <p:nvPr/>
          </p:nvGrpSpPr>
          <p:grpSpPr>
            <a:xfrm>
              <a:off x="12884" y="2479"/>
              <a:ext cx="502" cy="4242"/>
              <a:chOff x="12884" y="2479"/>
              <a:chExt cx="502" cy="4242"/>
            </a:xfrm>
          </p:grpSpPr>
          <p:sp>
            <p:nvSpPr>
              <p:cNvPr id="31" name="Rectangle 3"/>
              <p:cNvSpPr txBox="1">
                <a:spLocks noChangeArrowheads="1"/>
              </p:cNvSpPr>
              <p:nvPr/>
            </p:nvSpPr>
            <p:spPr bwMode="auto">
              <a:xfrm flipH="1">
                <a:off x="13206" y="3027"/>
                <a:ext cx="180" cy="3694"/>
              </a:xfrm>
              <a:prstGeom prst="rect">
                <a:avLst/>
              </a:prstGeom>
              <a:noFill/>
            </p:spPr>
            <p:txBody>
              <a:bodyPr vert="eaVert" wrap="square" lIns="0" tIns="0" rIns="0" bIns="0">
                <a:spAutoFit/>
              </a:bodyPr>
              <a:lstStyle>
                <a:lvl1pPr algn="ctr">
                  <a:spcBef>
                    <a:spcPct val="0"/>
                  </a:spcBef>
                  <a:buNone/>
                  <a:defRPr lang="ko-KR" altLang="en-US" sz="4400" b="1" baseline="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a:r>
                  <a:rPr lang="en-US" altLang="zh-CN" sz="700" noProof="0" dirty="0">
                    <a:ln>
                      <a:noFill/>
                    </a:ln>
                    <a:solidFill>
                      <a:srgbClr val="E64667"/>
                    </a:solidFill>
                    <a:effectLst/>
                    <a:uLnTx/>
                    <a:uFillTx/>
                    <a:latin typeface="微软雅黑" panose="020B0503020204020204" charset="-122"/>
                    <a:ea typeface="微软雅黑" panose="020B0503020204020204" charset="-122"/>
                    <a:cs typeface="+mn-ea"/>
                    <a:sym typeface="+mn-ea"/>
                  </a:rPr>
                  <a:t>SHENZHEN XIANTIAN FOREIGN STUDIES SCHOO</a:t>
                </a:r>
                <a:r>
                  <a:rPr lang="en-US" altLang="zh-CN" sz="700" b="0" noProof="0" dirty="0">
                    <a:ln>
                      <a:noFill/>
                    </a:ln>
                    <a:solidFill>
                      <a:srgbClr val="E64667"/>
                    </a:solidFill>
                    <a:effectLst/>
                    <a:uLnTx/>
                    <a:uFillTx/>
                    <a:latin typeface="微软雅黑" panose="020B0503020204020204" charset="-122"/>
                    <a:ea typeface="微软雅黑" panose="020B0503020204020204" charset="-122"/>
                    <a:cs typeface="+mn-ea"/>
                    <a:sym typeface="+mn-ea"/>
                  </a:rPr>
                  <a:t>L</a:t>
                </a:r>
                <a:r>
                  <a:rPr lang="en-US" altLang="ko-KR" sz="900" b="0" err="1">
                    <a:solidFill>
                      <a:srgbClr val="E64667"/>
                    </a:solidFill>
                    <a:effectLst/>
                    <a:latin typeface="微软雅黑" panose="020B0503020204020204" charset="-122"/>
                    <a:ea typeface="微软雅黑" panose="020B0503020204020204" charset="-122"/>
                    <a:cs typeface="+mn-ea"/>
                    <a:sym typeface="+mn-ea"/>
                  </a:rPr>
                  <a:t> </a:t>
                </a:r>
                <a:r>
                  <a:rPr lang="en-US" altLang="ko-KR" sz="900" b="0" err="1">
                    <a:solidFill>
                      <a:prstClr val="black"/>
                    </a:solidFill>
                    <a:effectLst/>
                    <a:latin typeface="华文中宋" panose="02010600040101010101" charset="-122"/>
                    <a:ea typeface="华文中宋" panose="02010600040101010101" charset="-122"/>
                    <a:sym typeface="+mn-ea"/>
                  </a:rPr>
                  <a:t> </a:t>
                </a:r>
                <a:endParaRPr lang="en-US" altLang="ko-KR" sz="900" b="0">
                  <a:solidFill>
                    <a:prstClr val="black"/>
                  </a:solidFill>
                  <a:effectLst>
                    <a:outerShdw blurRad="38100" dist="19050" dir="2700000" algn="tl" rotWithShape="0">
                      <a:prstClr val="black">
                        <a:alpha val="40000"/>
                      </a:prstClr>
                    </a:outerShdw>
                  </a:effectLst>
                  <a:latin typeface="华文中宋" panose="02010600040101010101" charset="-122"/>
                  <a:ea typeface="华文中宋" panose="02010600040101010101" charset="-122"/>
                </a:endParaRPr>
              </a:p>
            </p:txBody>
          </p:sp>
          <p:sp>
            <p:nvSpPr>
              <p:cNvPr id="32" name="文本框 31"/>
              <p:cNvSpPr txBox="1"/>
              <p:nvPr/>
            </p:nvSpPr>
            <p:spPr>
              <a:xfrm>
                <a:off x="12884" y="2936"/>
                <a:ext cx="437" cy="3157"/>
              </a:xfrm>
              <a:prstGeom prst="rect">
                <a:avLst/>
              </a:prstGeom>
              <a:noFill/>
            </p:spPr>
            <p:txBody>
              <a:bodyPr vert="eaVert" wrap="square" rtlCol="0">
                <a:spAutoFit/>
              </a:bodyPr>
              <a:lstStyle/>
              <a:p>
                <a:r>
                  <a:rPr lang="zh-CN" altLang="en-US" sz="1000">
                    <a:solidFill>
                      <a:srgbClr val="E64667"/>
                    </a:solidFill>
                  </a:rPr>
                  <a:t>深圳市仙田外国语学校</a:t>
                </a:r>
                <a:endParaRPr lang="zh-CN" altLang="en-US" sz="1000">
                  <a:solidFill>
                    <a:srgbClr val="E64667"/>
                  </a:solidFill>
                </a:endParaRPr>
              </a:p>
            </p:txBody>
          </p:sp>
          <p:pic>
            <p:nvPicPr>
              <p:cNvPr id="33" name="图片 32" descr="圆形"/>
              <p:cNvPicPr>
                <a:picLocks noChangeAspect="1"/>
              </p:cNvPicPr>
              <p:nvPr/>
            </p:nvPicPr>
            <p:blipFill>
              <a:blip r:embed="rId4"/>
              <a:srcRect l="23264" t="20797" r="21220" b="24744"/>
              <a:stretch>
                <a:fillRect/>
              </a:stretch>
            </p:blipFill>
            <p:spPr>
              <a:xfrm>
                <a:off x="12892" y="2479"/>
                <a:ext cx="494" cy="485"/>
              </a:xfrm>
              <a:prstGeom prst="rect">
                <a:avLst/>
              </a:prstGeom>
            </p:spPr>
          </p:pic>
        </p:grpSp>
      </p:grpSp>
      <p:pic>
        <p:nvPicPr>
          <p:cNvPr id="23" name="图片 22" descr="圆形1"/>
          <p:cNvPicPr>
            <a:picLocks noChangeAspect="1"/>
          </p:cNvPicPr>
          <p:nvPr/>
        </p:nvPicPr>
        <p:blipFill>
          <a:blip r:embed="rId5"/>
          <a:stretch>
            <a:fillRect/>
          </a:stretch>
        </p:blipFill>
        <p:spPr>
          <a:xfrm>
            <a:off x="9587230" y="4253230"/>
            <a:ext cx="3335655" cy="3335655"/>
          </a:xfrm>
          <a:prstGeom prst="rect">
            <a:avLst/>
          </a:prstGeom>
        </p:spPr>
      </p:pic>
    </p:spTree>
  </p:cSld>
  <p:clrMapOvr>
    <a:masterClrMapping/>
  </p:clrMapOvr>
  <p:transition advClick="0" advTm="4000">
    <p:blinds/>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课前准备</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9659440"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课前准备</a:t>
            </a:r>
            <a:r>
              <a:rPr kumimoji="1" lang="en-US" altLang="zh-CN" sz="3200" dirty="0">
                <a:solidFill>
                  <a:schemeClr val="bg1"/>
                </a:solidFill>
                <a:latin typeface="宋体" panose="02010600030101010101" pitchFamily="2" charset="-122"/>
                <a:ea typeface="宋体" panose="02010600030101010101" pitchFamily="2" charset="-122"/>
              </a:rPr>
              <a:t>-01</a:t>
            </a:r>
            <a:r>
              <a:rPr kumimoji="1" lang="zh-CN" altLang="en-US" sz="3200" dirty="0">
                <a:solidFill>
                  <a:schemeClr val="bg1"/>
                </a:solidFill>
                <a:latin typeface="宋体" panose="02010600030101010101" pitchFamily="2" charset="-122"/>
                <a:ea typeface="宋体" panose="02010600030101010101" pitchFamily="2" charset="-122"/>
              </a:rPr>
              <a:t>纪律</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7" name="文本框 6"/>
          <p:cNvSpPr txBox="1"/>
          <p:nvPr/>
        </p:nvSpPr>
        <p:spPr>
          <a:xfrm>
            <a:off x="2186609" y="1709498"/>
            <a:ext cx="8348869" cy="584775"/>
          </a:xfrm>
          <a:prstGeom prst="rect">
            <a:avLst/>
          </a:prstGeom>
          <a:noFill/>
        </p:spPr>
        <p:txBody>
          <a:bodyPr wrap="square" rtlCol="0">
            <a:spAutoFit/>
          </a:bodyPr>
          <a:lstStyle/>
          <a:p>
            <a:pPr marL="285750" indent="-285750">
              <a:buFont typeface="Arial" panose="020B0604020202090204" pitchFamily="34" charset="0"/>
              <a:buChar char="•"/>
            </a:pPr>
            <a:r>
              <a:rPr kumimoji="1" lang="zh-CN" altLang="en-US" sz="3200" dirty="0"/>
              <a:t>乏味的纪律千篇一律、有趣的课堂万里挑一</a:t>
            </a:r>
            <a:endParaRPr kumimoji="1" lang="en-US" altLang="zh-CN" sz="3200" dirty="0"/>
          </a:p>
        </p:txBody>
      </p:sp>
      <p:sp>
        <p:nvSpPr>
          <p:cNvPr id="14" name="文本框 13"/>
          <p:cNvSpPr txBox="1"/>
          <p:nvPr/>
        </p:nvSpPr>
        <p:spPr>
          <a:xfrm>
            <a:off x="2186608" y="2079137"/>
            <a:ext cx="9985817" cy="5632311"/>
          </a:xfrm>
          <a:prstGeom prst="rect">
            <a:avLst/>
          </a:prstGeom>
          <a:noFill/>
        </p:spPr>
        <p:txBody>
          <a:bodyPr wrap="square" rtlCol="0">
            <a:spAutoFit/>
          </a:bodyPr>
          <a:lstStyle/>
          <a:p>
            <a:endParaRPr kumimoji="1" lang="en-US" altLang="zh-CN" sz="3200" dirty="0"/>
          </a:p>
          <a:p>
            <a:pPr marL="285750" indent="-285750">
              <a:buFont typeface="Arial" panose="020B0604020202090204" pitchFamily="34" charset="0"/>
              <a:buChar char="•"/>
            </a:pPr>
            <a:r>
              <a:rPr kumimoji="1" lang="zh-CN" altLang="en-US" sz="3200" dirty="0"/>
              <a:t>老生常谈的纪律，在此不赘</a:t>
            </a:r>
            <a:endParaRPr kumimoji="1" lang="en-US" altLang="zh-CN" sz="3200" dirty="0"/>
          </a:p>
          <a:p>
            <a:pPr marL="742950" lvl="1" indent="-285750">
              <a:buFont typeface="Arial" panose="020B0604020202090204" pitchFamily="34" charset="0"/>
              <a:buChar char="•"/>
            </a:pPr>
            <a:r>
              <a:rPr kumimoji="1" lang="zh-CN" altLang="en-US" sz="2400" dirty="0"/>
              <a:t>基本规则以外</a:t>
            </a:r>
            <a:endParaRPr kumimoji="1" lang="en-US" altLang="zh-CN" sz="2400" dirty="0"/>
          </a:p>
          <a:p>
            <a:pPr marL="1200150" lvl="2" indent="-285750">
              <a:buFont typeface="Arial" panose="020B0604020202090204" pitchFamily="34" charset="0"/>
              <a:buChar char="•"/>
            </a:pPr>
            <a:r>
              <a:rPr kumimoji="1" lang="zh-CN" altLang="en-US" sz="2400" dirty="0"/>
              <a:t>不要被条条框框限制你的想法</a:t>
            </a:r>
            <a:endParaRPr kumimoji="1" lang="en-US" altLang="zh-CN" sz="2400" dirty="0"/>
          </a:p>
          <a:p>
            <a:pPr marL="1200150" lvl="2" indent="-285750">
              <a:buFont typeface="Arial" panose="020B0604020202090204" pitchFamily="34" charset="0"/>
              <a:buChar char="•"/>
            </a:pPr>
            <a:r>
              <a:rPr kumimoji="1" lang="zh-CN" altLang="en-US" sz="2400" dirty="0"/>
              <a:t>要有独立的精神、自由的思想</a:t>
            </a:r>
            <a:endParaRPr kumimoji="1" lang="zh-CN" altLang="en-US" sz="2400" dirty="0"/>
          </a:p>
          <a:p>
            <a:endParaRPr kumimoji="1" lang="en-US" altLang="zh-CN" sz="3200" dirty="0"/>
          </a:p>
          <a:p>
            <a:pPr marL="285750" indent="-285750">
              <a:buFont typeface="Arial" panose="020B0604020202090204" pitchFamily="34" charset="0"/>
              <a:buChar char="•"/>
            </a:pPr>
            <a:r>
              <a:rPr kumimoji="1" lang="zh-CN" altLang="en-US" sz="3200" dirty="0"/>
              <a:t>课前</a:t>
            </a:r>
            <a:r>
              <a:rPr kumimoji="1" lang="en-US" altLang="zh-CN" sz="3200" dirty="0"/>
              <a:t>3</a:t>
            </a:r>
            <a:r>
              <a:rPr kumimoji="1" lang="zh-CN" altLang="en-US" sz="3200" dirty="0"/>
              <a:t>分钟（</a:t>
            </a:r>
            <a:r>
              <a:rPr kumimoji="1" lang="en-US" altLang="zh-CN" sz="3200" dirty="0"/>
              <a:t>2</a:t>
            </a:r>
            <a:r>
              <a:rPr kumimoji="1" lang="zh-CN" altLang="en-US" sz="3200" dirty="0"/>
              <a:t>个同学 书、有趣的事）</a:t>
            </a:r>
            <a:endParaRPr kumimoji="1" lang="en-US" altLang="zh-CN" sz="3200" dirty="0"/>
          </a:p>
          <a:p>
            <a:pPr marL="285750" indent="-285750">
              <a:buFont typeface="Arial" panose="020B0604020202090204" pitchFamily="34" charset="0"/>
              <a:buChar char="•"/>
            </a:pPr>
            <a:r>
              <a:rPr kumimoji="1" lang="zh-CN" altLang="en-US" sz="3200" dirty="0"/>
              <a:t>可申请不上我的课</a:t>
            </a:r>
            <a:endParaRPr kumimoji="1" lang="en-US" altLang="zh-CN" sz="3200" dirty="0"/>
          </a:p>
          <a:p>
            <a:r>
              <a:rPr kumimoji="1" lang="zh-CN" altLang="en-US" sz="2400" b="1" dirty="0">
                <a:solidFill>
                  <a:srgbClr val="6E2465"/>
                </a:solidFill>
              </a:rPr>
              <a:t>条件</a:t>
            </a:r>
            <a:r>
              <a:rPr kumimoji="1" lang="zh-CN" altLang="en-US" sz="2400" dirty="0"/>
              <a:t>：等同条件的网络课程作为替代，例如</a:t>
            </a:r>
            <a:r>
              <a:rPr kumimoji="1" lang="zh-CN" altLang="en-US" sz="2400" dirty="0">
                <a:solidFill>
                  <a:srgbClr val="6E2465"/>
                </a:solidFill>
              </a:rPr>
              <a:t>可汗学院</a:t>
            </a:r>
            <a:r>
              <a:rPr kumimoji="1" lang="zh-CN" altLang="en-US" sz="2400" dirty="0"/>
              <a:t>、</a:t>
            </a:r>
            <a:r>
              <a:rPr kumimoji="1" lang="en-US" altLang="zh-CN" sz="2400" dirty="0">
                <a:solidFill>
                  <a:srgbClr val="6E2465"/>
                </a:solidFill>
              </a:rPr>
              <a:t>Coursera</a:t>
            </a:r>
            <a:r>
              <a:rPr kumimoji="1" lang="zh-CN" altLang="en-US" sz="2400" dirty="0"/>
              <a:t>、</a:t>
            </a:r>
            <a:r>
              <a:rPr kumimoji="1" lang="zh-CN" altLang="en-US" sz="2400" dirty="0">
                <a:solidFill>
                  <a:srgbClr val="6E2465"/>
                </a:solidFill>
              </a:rPr>
              <a:t>网易公开课</a:t>
            </a:r>
            <a:r>
              <a:rPr kumimoji="1" lang="zh-CN" altLang="en-US" sz="2400" dirty="0"/>
              <a:t>里的课程，具体课程可下来与我商榷。</a:t>
            </a:r>
            <a:endParaRPr kumimoji="1" lang="en-US" altLang="zh-CN" sz="2400" dirty="0"/>
          </a:p>
          <a:p>
            <a:endParaRPr kumimoji="1" lang="en-US" altLang="zh-CN" sz="2400" dirty="0"/>
          </a:p>
          <a:p>
            <a:endParaRPr kumimoji="1" lang="en-US" altLang="zh-CN" sz="2400" dirty="0"/>
          </a:p>
          <a:p>
            <a:endParaRPr kumimoji="1" lang="en-US" altLang="zh-CN"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课前准备</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9659440"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课前准备</a:t>
            </a:r>
            <a:r>
              <a:rPr kumimoji="1" lang="en-US" altLang="zh-CN" sz="3200" dirty="0">
                <a:solidFill>
                  <a:schemeClr val="bg1"/>
                </a:solidFill>
                <a:latin typeface="宋体" panose="02010600030101010101" pitchFamily="2" charset="-122"/>
                <a:ea typeface="宋体" panose="02010600030101010101" pitchFamily="2" charset="-122"/>
              </a:rPr>
              <a:t>-02</a:t>
            </a:r>
            <a:r>
              <a:rPr kumimoji="1" lang="zh-CN" altLang="en-US" sz="3200" dirty="0">
                <a:solidFill>
                  <a:schemeClr val="bg1"/>
                </a:solidFill>
                <a:latin typeface="宋体" panose="02010600030101010101" pitchFamily="2" charset="-122"/>
                <a:ea typeface="宋体" panose="02010600030101010101" pitchFamily="2" charset="-122"/>
              </a:rPr>
              <a:t>方法 费曼学习法</a:t>
            </a:r>
            <a:endParaRPr kumimoji="1" lang="zh-CN" altLang="en-US" sz="3200" dirty="0">
              <a:solidFill>
                <a:schemeClr val="bg1"/>
              </a:solidFill>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8"/>
          <a:stretch>
            <a:fillRect/>
          </a:stretch>
        </p:blipFill>
        <p:spPr>
          <a:xfrm>
            <a:off x="3221191" y="976535"/>
            <a:ext cx="7195018" cy="593446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1431" y="35466"/>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课前准备</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9659440"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课前准备</a:t>
            </a:r>
            <a:r>
              <a:rPr kumimoji="1" lang="en-US" altLang="zh-CN" sz="3200" dirty="0">
                <a:solidFill>
                  <a:schemeClr val="bg1"/>
                </a:solidFill>
                <a:latin typeface="宋体" panose="02010600030101010101" pitchFamily="2" charset="-122"/>
                <a:ea typeface="宋体" panose="02010600030101010101" pitchFamily="2" charset="-122"/>
              </a:rPr>
              <a:t>-03</a:t>
            </a:r>
            <a:r>
              <a:rPr kumimoji="1" lang="zh-CN" altLang="en-US" sz="3200" dirty="0">
                <a:solidFill>
                  <a:schemeClr val="bg1"/>
                </a:solidFill>
                <a:latin typeface="宋体" panose="02010600030101010101" pitchFamily="2" charset="-122"/>
                <a:ea typeface="宋体" panose="02010600030101010101" pitchFamily="2" charset="-122"/>
              </a:rPr>
              <a:t>习惯</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13" name="文本框 12"/>
          <p:cNvSpPr txBox="1"/>
          <p:nvPr/>
        </p:nvSpPr>
        <p:spPr>
          <a:xfrm>
            <a:off x="2186609" y="1709498"/>
            <a:ext cx="8348869" cy="3970318"/>
          </a:xfrm>
          <a:prstGeom prst="rect">
            <a:avLst/>
          </a:prstGeom>
          <a:noFill/>
        </p:spPr>
        <p:txBody>
          <a:bodyPr wrap="square" rtlCol="0">
            <a:spAutoFit/>
          </a:bodyPr>
          <a:lstStyle/>
          <a:p>
            <a:pPr marL="285750" indent="-285750">
              <a:buFont typeface="Arial" panose="020B0604020202090204" pitchFamily="34" charset="0"/>
              <a:buChar char="•"/>
            </a:pPr>
            <a:r>
              <a:rPr kumimoji="1" lang="zh-CN" altLang="en-US" sz="3200" dirty="0"/>
              <a:t>时间管理（奇特的一生</a:t>
            </a:r>
            <a:r>
              <a:rPr kumimoji="1" lang="zh-CN" altLang="en-US" dirty="0"/>
              <a:t>柳比歇夫</a:t>
            </a:r>
            <a:r>
              <a:rPr kumimoji="1" lang="zh-CN" altLang="en-US" sz="3200" dirty="0"/>
              <a:t>、番茄钟工作法）</a:t>
            </a:r>
            <a:endParaRPr kumimoji="1" lang="en-US" altLang="zh-CN" sz="3200" dirty="0"/>
          </a:p>
          <a:p>
            <a:pPr marL="285750" indent="-285750">
              <a:buFont typeface="Arial" panose="020B0604020202090204" pitchFamily="34" charset="0"/>
              <a:buChar char="•"/>
            </a:pPr>
            <a:r>
              <a:rPr kumimoji="1" lang="zh-CN" altLang="en-US" sz="3200" dirty="0"/>
              <a:t>精力管理（午休）</a:t>
            </a:r>
            <a:endParaRPr kumimoji="1" lang="en-US" altLang="zh-CN" sz="3200" dirty="0"/>
          </a:p>
          <a:p>
            <a:pPr marL="285750" indent="-285750">
              <a:buFont typeface="Arial" panose="020B0604020202090204" pitchFamily="34" charset="0"/>
              <a:buChar char="•"/>
            </a:pPr>
            <a:r>
              <a:rPr kumimoji="1" lang="zh-CN" altLang="en-US" sz="3200" dirty="0"/>
              <a:t>每日复盘（做了什么？收获了什么？睡前）</a:t>
            </a:r>
            <a:endParaRPr kumimoji="1" lang="en-US" altLang="zh-CN" sz="3200" dirty="0"/>
          </a:p>
          <a:p>
            <a:pPr marL="285750" indent="-285750">
              <a:buFont typeface="Arial" panose="020B0604020202090204" pitchFamily="34" charset="0"/>
              <a:buChar char="•"/>
            </a:pPr>
            <a:r>
              <a:rPr kumimoji="1" lang="zh-CN" altLang="en-US" sz="3200" dirty="0"/>
              <a:t>学会独处（人生的智慧 叔本华）</a:t>
            </a:r>
            <a:endParaRPr kumimoji="1" lang="en-US" altLang="zh-CN" sz="3200" dirty="0"/>
          </a:p>
          <a:p>
            <a:pPr marL="742950" lvl="1" indent="-285750">
              <a:buFont typeface="Arial" panose="020B0604020202090204" pitchFamily="34" charset="0"/>
              <a:buChar char="•"/>
            </a:pPr>
            <a:r>
              <a:rPr lang="zh-CN" altLang="en-US" sz="2000" dirty="0"/>
              <a:t>大致而言，一个人对与人交往的热衷程度，与他的智力的平庸及思想的贫乏成正比。人们在这个世界上要么选择独处，要么选择庸俗，除此之外，再没有更多别的选择了。</a:t>
            </a:r>
            <a:endParaRPr lang="en-US" altLang="zh-CN" sz="2000" dirty="0"/>
          </a:p>
          <a:p>
            <a:pPr marL="742950" lvl="1" indent="-285750">
              <a:buFont typeface="Arial" panose="020B0604020202090204" pitchFamily="34" charset="0"/>
              <a:buChar char="•"/>
            </a:pPr>
            <a:r>
              <a:rPr kumimoji="1" lang="zh-CN" altLang="en-US" sz="2400" dirty="0"/>
              <a:t>人要么庸俗，要么孤独。</a:t>
            </a:r>
            <a:endParaRPr kumimoji="1" lang="en-US" altLang="zh-CN" sz="2400" dirty="0"/>
          </a:p>
          <a:p>
            <a:pPr marL="285750" indent="-285750">
              <a:buFont typeface="Arial" panose="020B0604020202090204" pitchFamily="34" charset="0"/>
              <a:buChar char="•"/>
            </a:pPr>
            <a:r>
              <a:rPr kumimoji="1" lang="zh-CN" altLang="en-US" sz="3200" dirty="0"/>
              <a:t>坚持读书（睡前、醒来</a:t>
            </a:r>
            <a:r>
              <a:rPr kumimoji="1" lang="en-US" altLang="zh-CN" sz="3200" dirty="0"/>
              <a:t>15</a:t>
            </a:r>
            <a:r>
              <a:rPr kumimoji="1" lang="zh-CN" altLang="en-US" sz="3200" dirty="0"/>
              <a:t>分钟）</a:t>
            </a:r>
            <a:endParaRPr kumimoji="1" lang="en-US" altLang="zh-CN" sz="3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71857" y="0"/>
            <a:ext cx="10739718" cy="6858000"/>
          </a:xfrm>
          <a:prstGeom prst="rect">
            <a:avLst/>
          </a:prstGeom>
          <a:solidFill>
            <a:schemeClr val="bg1"/>
          </a:solidFill>
          <a:ln>
            <a:solidFill>
              <a:srgbClr val="C00000"/>
            </a:solid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 name="矩形 2">
            <a:hlinkClick r:id="rId1" action="ppaction://hlinksldjump"/>
          </p:cNvPr>
          <p:cNvSpPr/>
          <p:nvPr/>
        </p:nvSpPr>
        <p:spPr>
          <a:xfrm>
            <a:off x="19575" y="116466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自我介绍</a:t>
            </a:r>
            <a:endParaRPr lang="zh-CN" altLang="en-US" sz="2000" dirty="0">
              <a:solidFill>
                <a:schemeClr val="bg2">
                  <a:lumMod val="50000"/>
                </a:schemeClr>
              </a:solidFill>
              <a:latin typeface="宋体" panose="02010600030101010101" pitchFamily="2" charset="-122"/>
              <a:ea typeface="宋体" panose="02010600030101010101" pitchFamily="2" charset="-122"/>
            </a:endParaRPr>
          </a:p>
        </p:txBody>
      </p:sp>
      <p:sp>
        <p:nvSpPr>
          <p:cNvPr id="8" name="矩形 7">
            <a:hlinkClick r:id="" action="ppaction://noaction"/>
          </p:cNvPr>
          <p:cNvSpPr/>
          <p:nvPr/>
        </p:nvSpPr>
        <p:spPr>
          <a:xfrm>
            <a:off x="0" y="2432108"/>
            <a:ext cx="1452282" cy="544830"/>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chemeClr val="bg1"/>
                </a:solidFill>
                <a:latin typeface="宋体" panose="02010600030101010101" pitchFamily="2" charset="-122"/>
                <a:ea typeface="宋体" panose="02010600030101010101" pitchFamily="2" charset="-122"/>
              </a:rPr>
              <a:t>课前准备</a:t>
            </a:r>
            <a:endParaRPr kumimoji="1" lang="zh-CN" altLang="zh-CN" sz="2000" dirty="0">
              <a:solidFill>
                <a:schemeClr val="bg1"/>
              </a:solidFill>
              <a:latin typeface="宋体" panose="02010600030101010101" pitchFamily="2" charset="-122"/>
              <a:ea typeface="宋体" panose="02010600030101010101" pitchFamily="2" charset="-122"/>
            </a:endParaRPr>
          </a:p>
        </p:txBody>
      </p:sp>
      <p:sp>
        <p:nvSpPr>
          <p:cNvPr id="9" name="矩形 8">
            <a:hlinkClick r:id="" action="ppaction://noaction"/>
          </p:cNvPr>
          <p:cNvSpPr/>
          <p:nvPr/>
        </p:nvSpPr>
        <p:spPr>
          <a:xfrm>
            <a:off x="0" y="3699548"/>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课程介绍</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11" name="矩形 10">
            <a:hlinkClick r:id="" action="ppaction://noaction"/>
          </p:cNvPr>
          <p:cNvSpPr/>
          <p:nvPr/>
        </p:nvSpPr>
        <p:spPr>
          <a:xfrm>
            <a:off x="19575" y="4966987"/>
            <a:ext cx="1452282" cy="544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2">
                    <a:lumMod val="50000"/>
                  </a:schemeClr>
                </a:solidFill>
                <a:latin typeface="宋体" panose="02010600030101010101" pitchFamily="2" charset="-122"/>
                <a:ea typeface="宋体" panose="02010600030101010101" pitchFamily="2" charset="-122"/>
              </a:rPr>
              <a:t>总结</a:t>
            </a:r>
            <a:endParaRPr lang="zh-CN" altLang="zh-CN" sz="2000" dirty="0">
              <a:solidFill>
                <a:schemeClr val="bg2">
                  <a:lumMod val="50000"/>
                </a:schemeClr>
              </a:solidFill>
              <a:latin typeface="宋体" panose="02010600030101010101" pitchFamily="2" charset="-122"/>
              <a:ea typeface="宋体" panose="02010600030101010101" pitchFamily="2" charset="-122"/>
            </a:endParaRPr>
          </a:p>
        </p:txBody>
      </p:sp>
      <p:sp>
        <p:nvSpPr>
          <p:cNvPr id="5" name="矩形 4"/>
          <p:cNvSpPr/>
          <p:nvPr/>
        </p:nvSpPr>
        <p:spPr>
          <a:xfrm>
            <a:off x="1452282" y="0"/>
            <a:ext cx="10739718" cy="941069"/>
          </a:xfrm>
          <a:prstGeom prst="rect">
            <a:avLst/>
          </a:prstGeom>
          <a:solidFill>
            <a:srgbClr val="6E24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6" name="图示 15"/>
          <p:cNvGraphicFramePr/>
          <p:nvPr/>
        </p:nvGraphicFramePr>
        <p:xfrm>
          <a:off x="4866290" y="2055002"/>
          <a:ext cx="5074382" cy="845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2" name="图片 31"/>
          <p:cNvPicPr>
            <a:picLocks noChangeAspect="1"/>
          </p:cNvPicPr>
          <p:nvPr/>
        </p:nvPicPr>
        <p:blipFill>
          <a:blip r:embed="rId7"/>
          <a:stretch>
            <a:fillRect/>
          </a:stretch>
        </p:blipFill>
        <p:spPr>
          <a:xfrm>
            <a:off x="11123271" y="0"/>
            <a:ext cx="1068729" cy="908655"/>
          </a:xfrm>
          <a:prstGeom prst="rect">
            <a:avLst/>
          </a:prstGeom>
        </p:spPr>
      </p:pic>
      <p:sp>
        <p:nvSpPr>
          <p:cNvPr id="12" name="文本框 11"/>
          <p:cNvSpPr txBox="1"/>
          <p:nvPr/>
        </p:nvSpPr>
        <p:spPr>
          <a:xfrm>
            <a:off x="1762539" y="178146"/>
            <a:ext cx="4068417" cy="584775"/>
          </a:xfrm>
          <a:prstGeom prst="rect">
            <a:avLst/>
          </a:prstGeom>
          <a:noFill/>
        </p:spPr>
        <p:txBody>
          <a:bodyPr wrap="square" rtlCol="0">
            <a:spAutoFit/>
          </a:bodyPr>
          <a:lstStyle/>
          <a:p>
            <a:r>
              <a:rPr kumimoji="1" lang="zh-CN" altLang="en-US" sz="3200" dirty="0">
                <a:solidFill>
                  <a:schemeClr val="bg1"/>
                </a:solidFill>
                <a:latin typeface="宋体" panose="02010600030101010101" pitchFamily="2" charset="-122"/>
                <a:ea typeface="宋体" panose="02010600030101010101" pitchFamily="2" charset="-122"/>
              </a:rPr>
              <a:t>课前准备</a:t>
            </a:r>
            <a:r>
              <a:rPr kumimoji="1" lang="en-US" altLang="zh-CN" sz="3200" dirty="0">
                <a:solidFill>
                  <a:schemeClr val="bg1"/>
                </a:solidFill>
                <a:latin typeface="宋体" panose="02010600030101010101" pitchFamily="2" charset="-122"/>
                <a:ea typeface="宋体" panose="02010600030101010101" pitchFamily="2" charset="-122"/>
              </a:rPr>
              <a:t>-04</a:t>
            </a:r>
            <a:r>
              <a:rPr kumimoji="1" lang="zh-CN" altLang="en-US" sz="3200" dirty="0">
                <a:solidFill>
                  <a:schemeClr val="bg1"/>
                </a:solidFill>
                <a:latin typeface="宋体" panose="02010600030101010101" pitchFamily="2" charset="-122"/>
                <a:ea typeface="宋体" panose="02010600030101010101" pitchFamily="2" charset="-122"/>
              </a:rPr>
              <a:t>推荐</a:t>
            </a:r>
            <a:endParaRPr kumimoji="1" lang="zh-CN" altLang="en-US" sz="3200" dirty="0">
              <a:solidFill>
                <a:schemeClr val="bg1"/>
              </a:solidFill>
              <a:latin typeface="宋体" panose="02010600030101010101" pitchFamily="2" charset="-122"/>
              <a:ea typeface="宋体" panose="02010600030101010101" pitchFamily="2" charset="-122"/>
            </a:endParaRPr>
          </a:p>
        </p:txBody>
      </p:sp>
      <p:sp>
        <p:nvSpPr>
          <p:cNvPr id="6" name="矩形 5"/>
          <p:cNvSpPr/>
          <p:nvPr/>
        </p:nvSpPr>
        <p:spPr>
          <a:xfrm>
            <a:off x="1861592" y="1875502"/>
            <a:ext cx="4645531" cy="3416320"/>
          </a:xfrm>
          <a:prstGeom prst="rect">
            <a:avLst/>
          </a:prstGeom>
        </p:spPr>
        <p:txBody>
          <a:bodyPr wrap="square">
            <a:spAutoFit/>
          </a:bodyPr>
          <a:lstStyle/>
          <a:p>
            <a:pPr marL="285750" indent="-285750" fontAlgn="base">
              <a:buFont typeface="Arial" panose="020B0604020202090204" pitchFamily="34" charset="0"/>
              <a:buChar char="•"/>
            </a:pPr>
            <a:r>
              <a:rPr lang="en-US" altLang="zh-CN" sz="2400" dirty="0">
                <a:solidFill>
                  <a:srgbClr val="212121"/>
                </a:solidFill>
                <a:latin typeface="-apple-system"/>
              </a:rPr>
              <a:t>B</a:t>
            </a:r>
            <a:r>
              <a:rPr lang="zh-CN" altLang="en-US" sz="2400" dirty="0">
                <a:solidFill>
                  <a:srgbClr val="212121"/>
                </a:solidFill>
                <a:latin typeface="-apple-system"/>
              </a:rPr>
              <a:t>站</a:t>
            </a:r>
            <a:endParaRPr lang="en-US" altLang="zh-CN" sz="2400" dirty="0">
              <a:solidFill>
                <a:srgbClr val="212121"/>
              </a:solidFill>
              <a:latin typeface="-apple-system"/>
            </a:endParaRPr>
          </a:p>
          <a:p>
            <a:pPr fontAlgn="base"/>
            <a:r>
              <a:rPr lang="zh-CN" altLang="en-US" sz="2400" dirty="0">
                <a:solidFill>
                  <a:srgbClr val="212121"/>
                </a:solidFill>
                <a:latin typeface="-apple-system"/>
              </a:rPr>
              <a:t>  </a:t>
            </a:r>
            <a:r>
              <a:rPr lang="en-US" altLang="zh-CN" sz="2400" dirty="0">
                <a:solidFill>
                  <a:srgbClr val="212121"/>
                </a:solidFill>
                <a:latin typeface="-apple-system"/>
              </a:rPr>
              <a:t>【</a:t>
            </a:r>
            <a:r>
              <a:rPr lang="zh-CN" altLang="en-US" sz="2400" dirty="0">
                <a:solidFill>
                  <a:srgbClr val="212121"/>
                </a:solidFill>
                <a:latin typeface="-apple-system"/>
              </a:rPr>
              <a:t>北京大学</a:t>
            </a:r>
            <a:r>
              <a:rPr lang="en-US" altLang="zh-CN" sz="2400" dirty="0">
                <a:solidFill>
                  <a:srgbClr val="212121"/>
                </a:solidFill>
                <a:latin typeface="-apple-system"/>
              </a:rPr>
              <a:t>】2019-2020</a:t>
            </a:r>
            <a:r>
              <a:rPr lang="zh-CN" altLang="en-US" sz="2400" dirty="0">
                <a:solidFill>
                  <a:srgbClr val="212121"/>
                </a:solidFill>
                <a:latin typeface="-apple-system"/>
              </a:rPr>
              <a:t>北大宣传片合集</a:t>
            </a:r>
            <a:endParaRPr lang="en-US" altLang="zh-CN" sz="2400" dirty="0">
              <a:solidFill>
                <a:srgbClr val="212121"/>
              </a:solidFill>
              <a:latin typeface="-apple-system"/>
            </a:endParaRPr>
          </a:p>
          <a:p>
            <a:pPr fontAlgn="base"/>
            <a:r>
              <a:rPr lang="zh-CN" altLang="en-US" sz="2400" b="0" i="0" dirty="0">
                <a:solidFill>
                  <a:srgbClr val="212121"/>
                </a:solidFill>
                <a:effectLst/>
                <a:latin typeface="-apple-system"/>
              </a:rPr>
              <a:t>    </a:t>
            </a:r>
            <a:r>
              <a:rPr lang="en-US" altLang="zh-CN" sz="2400" b="0" i="0" dirty="0">
                <a:solidFill>
                  <a:srgbClr val="212121"/>
                </a:solidFill>
                <a:effectLst/>
                <a:latin typeface="-apple-system"/>
              </a:rPr>
              <a:t>Python</a:t>
            </a:r>
            <a:r>
              <a:rPr lang="zh-CN" altLang="en-US" sz="2400" b="0" i="0" dirty="0">
                <a:solidFill>
                  <a:srgbClr val="212121"/>
                </a:solidFill>
                <a:effectLst/>
                <a:latin typeface="-apple-system"/>
              </a:rPr>
              <a:t> 编程课</a:t>
            </a:r>
            <a:endParaRPr lang="en-US" altLang="zh-CN" sz="2400" b="0" i="0" dirty="0">
              <a:solidFill>
                <a:srgbClr val="212121"/>
              </a:solidFill>
              <a:effectLst/>
              <a:latin typeface="-apple-system"/>
            </a:endParaRPr>
          </a:p>
          <a:p>
            <a:pPr marL="285750" indent="-285750" fontAlgn="base">
              <a:buFont typeface="Arial" panose="020B0604020202090204" pitchFamily="34" charset="0"/>
              <a:buChar char="•"/>
            </a:pPr>
            <a:r>
              <a:rPr lang="zh-CN" altLang="en-US" sz="2400" dirty="0">
                <a:solidFill>
                  <a:srgbClr val="212121"/>
                </a:solidFill>
                <a:latin typeface="-apple-system"/>
              </a:rPr>
              <a:t>可汗学院</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Coursera</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zh-CN" altLang="en-US" sz="2400" b="0" i="0" dirty="0">
                <a:solidFill>
                  <a:srgbClr val="212121"/>
                </a:solidFill>
                <a:effectLst/>
                <a:latin typeface="-apple-system"/>
              </a:rPr>
              <a:t>网易公开课</a:t>
            </a:r>
            <a:endParaRPr lang="en-US" altLang="zh-CN" sz="2400" b="0" i="0" dirty="0">
              <a:solidFill>
                <a:srgbClr val="212121"/>
              </a:solidFill>
              <a:effectLst/>
              <a:latin typeface="-apple-system"/>
            </a:endParaRPr>
          </a:p>
          <a:p>
            <a:pPr marL="285750" indent="-285750" fontAlgn="base">
              <a:buFont typeface="Arial" panose="020B0604020202090204" pitchFamily="34" charset="0"/>
              <a:buChar char="•"/>
            </a:pPr>
            <a:r>
              <a:rPr lang="zh-CN" altLang="en-US" sz="2400" dirty="0">
                <a:solidFill>
                  <a:srgbClr val="212121"/>
                </a:solidFill>
                <a:latin typeface="-apple-system"/>
              </a:rPr>
              <a:t>网易云课堂</a:t>
            </a:r>
            <a:endParaRPr lang="en-US" altLang="zh-CN" sz="2400" b="0" i="0" dirty="0">
              <a:solidFill>
                <a:srgbClr val="212121"/>
              </a:solidFill>
              <a:effectLst/>
              <a:latin typeface="-apple-system"/>
            </a:endParaRPr>
          </a:p>
          <a:p>
            <a:pPr marL="285750" indent="-285750" fontAlgn="base">
              <a:buFont typeface="Arial" panose="020B0604020202090204" pitchFamily="34" charset="0"/>
              <a:buChar char="•"/>
            </a:pPr>
            <a:endParaRPr lang="zh-CN" altLang="en-US" sz="2400" b="0" i="0" dirty="0">
              <a:solidFill>
                <a:srgbClr val="212121"/>
              </a:solidFill>
              <a:effectLst/>
              <a:latin typeface="-apple-system"/>
            </a:endParaRPr>
          </a:p>
        </p:txBody>
      </p:sp>
      <p:sp>
        <p:nvSpPr>
          <p:cNvPr id="17" name="矩形 16"/>
          <p:cNvSpPr/>
          <p:nvPr/>
        </p:nvSpPr>
        <p:spPr>
          <a:xfrm>
            <a:off x="6526698" y="1679265"/>
            <a:ext cx="5400259" cy="3908762"/>
          </a:xfrm>
          <a:prstGeom prst="rect">
            <a:avLst/>
          </a:prstGeom>
        </p:spPr>
        <p:txBody>
          <a:bodyPr wrap="square">
            <a:spAutoFit/>
          </a:bodyPr>
          <a:lstStyle/>
          <a:p>
            <a:pPr marL="285750" indent="-285750" fontAlgn="base">
              <a:buFont typeface="Arial" panose="020B0604020202090204" pitchFamily="34" charset="0"/>
              <a:buChar char="•"/>
            </a:pPr>
            <a:r>
              <a:rPr lang="zh-CN" altLang="en-US" sz="2400" dirty="0">
                <a:solidFill>
                  <a:srgbClr val="212121"/>
                </a:solidFill>
                <a:latin typeface="-apple-system"/>
              </a:rPr>
              <a:t>书籍</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计算思维</a:t>
            </a:r>
            <a:r>
              <a:rPr lang="en-US" altLang="zh-CN" sz="2400" dirty="0">
                <a:solidFill>
                  <a:srgbClr val="212121"/>
                </a:solidFill>
                <a:latin typeface="-apple-system"/>
              </a:rPr>
              <a:t>】</a:t>
            </a:r>
            <a:r>
              <a:rPr lang="zh-CN" altLang="en-US" sz="2400" dirty="0">
                <a:solidFill>
                  <a:srgbClr val="212121"/>
                </a:solidFill>
                <a:latin typeface="-apple-system"/>
              </a:rPr>
              <a:t>数学之美</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计算思维</a:t>
            </a:r>
            <a:r>
              <a:rPr lang="en-US" altLang="zh-CN" sz="2400" dirty="0">
                <a:solidFill>
                  <a:srgbClr val="212121"/>
                </a:solidFill>
                <a:latin typeface="-apple-system"/>
              </a:rPr>
              <a:t>】</a:t>
            </a:r>
            <a:r>
              <a:rPr lang="zh-CN" altLang="en-US" sz="2400" dirty="0">
                <a:solidFill>
                  <a:srgbClr val="212121"/>
                </a:solidFill>
                <a:latin typeface="-apple-system"/>
              </a:rPr>
              <a:t>暗时间</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时间管理</a:t>
            </a:r>
            <a:r>
              <a:rPr lang="en-US" altLang="zh-CN" sz="2400" dirty="0">
                <a:solidFill>
                  <a:srgbClr val="212121"/>
                </a:solidFill>
                <a:latin typeface="-apple-system"/>
              </a:rPr>
              <a:t>】</a:t>
            </a:r>
            <a:r>
              <a:rPr lang="zh-CN" altLang="en-US" sz="2400" dirty="0">
                <a:solidFill>
                  <a:srgbClr val="212121"/>
                </a:solidFill>
                <a:latin typeface="-apple-system"/>
              </a:rPr>
              <a:t>番茄钟工作法</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时间管理</a:t>
            </a:r>
            <a:r>
              <a:rPr lang="en-US" altLang="zh-CN" sz="2400" dirty="0">
                <a:solidFill>
                  <a:srgbClr val="212121"/>
                </a:solidFill>
                <a:latin typeface="-apple-system"/>
              </a:rPr>
              <a:t>】</a:t>
            </a:r>
            <a:r>
              <a:rPr lang="zh-CN" altLang="en-US" sz="2400" dirty="0">
                <a:solidFill>
                  <a:srgbClr val="212121"/>
                </a:solidFill>
                <a:latin typeface="-apple-system"/>
              </a:rPr>
              <a:t>奇特的一生</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学习方法</a:t>
            </a:r>
            <a:r>
              <a:rPr lang="en-US" altLang="zh-CN" sz="2400" dirty="0">
                <a:solidFill>
                  <a:srgbClr val="212121"/>
                </a:solidFill>
                <a:latin typeface="-apple-system"/>
              </a:rPr>
              <a:t>】</a:t>
            </a:r>
            <a:r>
              <a:rPr lang="zh-CN" altLang="en-US" sz="2400" dirty="0">
                <a:solidFill>
                  <a:srgbClr val="212121"/>
                </a:solidFill>
                <a:latin typeface="-apple-system"/>
              </a:rPr>
              <a:t>学习之道</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文学素养</a:t>
            </a:r>
            <a:r>
              <a:rPr lang="en-US" altLang="zh-CN" sz="2400" dirty="0">
                <a:solidFill>
                  <a:srgbClr val="212121"/>
                </a:solidFill>
                <a:latin typeface="-apple-system"/>
              </a:rPr>
              <a:t>】</a:t>
            </a:r>
            <a:r>
              <a:rPr kumimoji="1" lang="zh-CN" altLang="en-US" sz="2400" dirty="0"/>
              <a:t>人生的智慧（叔本华）</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文学素养</a:t>
            </a:r>
            <a:r>
              <a:rPr lang="en-US" altLang="zh-CN" sz="2400" dirty="0">
                <a:solidFill>
                  <a:srgbClr val="212121"/>
                </a:solidFill>
                <a:latin typeface="-apple-system"/>
              </a:rPr>
              <a:t>】</a:t>
            </a:r>
            <a:r>
              <a:rPr lang="zh-CN" altLang="en-US" sz="2400" dirty="0">
                <a:solidFill>
                  <a:srgbClr val="212121"/>
                </a:solidFill>
                <a:latin typeface="-apple-system"/>
              </a:rPr>
              <a:t>牧羊少年的奇幻之旅</a:t>
            </a:r>
            <a:endParaRPr lang="en-US" altLang="zh-CN" sz="2400" dirty="0">
              <a:solidFill>
                <a:srgbClr val="212121"/>
              </a:solidFill>
              <a:latin typeface="-apple-system"/>
            </a:endParaRPr>
          </a:p>
          <a:p>
            <a:pPr marL="285750" indent="-285750" fontAlgn="base">
              <a:buFont typeface="Arial" panose="020B0604020202090204" pitchFamily="34" charset="0"/>
              <a:buChar char="•"/>
            </a:pPr>
            <a:r>
              <a:rPr lang="en-US" altLang="zh-CN" sz="2400" dirty="0">
                <a:solidFill>
                  <a:srgbClr val="212121"/>
                </a:solidFill>
                <a:latin typeface="-apple-system"/>
              </a:rPr>
              <a:t>【</a:t>
            </a:r>
            <a:r>
              <a:rPr lang="zh-CN" altLang="en-US" sz="2400" dirty="0">
                <a:solidFill>
                  <a:srgbClr val="212121"/>
                </a:solidFill>
                <a:latin typeface="-apple-system"/>
              </a:rPr>
              <a:t>文学素养</a:t>
            </a:r>
            <a:r>
              <a:rPr lang="en-US" altLang="zh-CN" sz="2400" dirty="0">
                <a:solidFill>
                  <a:srgbClr val="212121"/>
                </a:solidFill>
                <a:latin typeface="-apple-system"/>
              </a:rPr>
              <a:t>】</a:t>
            </a:r>
            <a:r>
              <a:rPr lang="zh-CN" altLang="en-US" sz="2400" dirty="0">
                <a:solidFill>
                  <a:srgbClr val="212121"/>
                </a:solidFill>
                <a:latin typeface="-apple-system"/>
              </a:rPr>
              <a:t>活出生命的意义</a:t>
            </a:r>
            <a:endParaRPr lang="en-US" altLang="zh-CN" sz="2400" dirty="0">
              <a:solidFill>
                <a:srgbClr val="212121"/>
              </a:solidFill>
              <a:latin typeface="-apple-system"/>
            </a:endParaRPr>
          </a:p>
          <a:p>
            <a:pPr marL="285750" indent="-285750" fontAlgn="base">
              <a:buFont typeface="Arial" panose="020B0604020202090204" pitchFamily="34" charset="0"/>
              <a:buChar char="•"/>
            </a:pPr>
            <a:endParaRPr lang="en-US" altLang="zh-CN" sz="2400" dirty="0">
              <a:solidFill>
                <a:srgbClr val="212121"/>
              </a:solidFill>
              <a:latin typeface="-apple-system"/>
            </a:endParaRPr>
          </a:p>
        </p:txBody>
      </p:sp>
    </p:spTree>
  </p:cSld>
  <p:clrMapOvr>
    <a:masterClrMapping/>
  </p:clrMapOvr>
</p:sld>
</file>

<file path=ppt/tags/tag1.xml><?xml version="1.0" encoding="utf-8"?>
<p:tagLst xmlns:p="http://schemas.openxmlformats.org/presentationml/2006/main">
  <p:tag name="MH" val="20170118211700"/>
  <p:tag name="MH_LIBRARY" val="GRAPHIC"/>
  <p:tag name="MH_ORDER" val="TextBox 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2875</Words>
  <Application>WPS 演示</Application>
  <PresentationFormat>宽屏</PresentationFormat>
  <Paragraphs>484</Paragraphs>
  <Slides>30</Slides>
  <Notes>27</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30</vt:i4>
      </vt:variant>
    </vt:vector>
  </HeadingPairs>
  <TitlesOfParts>
    <vt:vector size="55" baseType="lpstr">
      <vt:lpstr>Arial</vt:lpstr>
      <vt:lpstr>方正书宋_GBK</vt:lpstr>
      <vt:lpstr>Wingdings</vt:lpstr>
      <vt:lpstr>宋体</vt:lpstr>
      <vt:lpstr>汉仪书宋二KW</vt:lpstr>
      <vt:lpstr>楷体</vt:lpstr>
      <vt:lpstr>汉仪楷体KW</vt:lpstr>
      <vt:lpstr>Tahoma</vt:lpstr>
      <vt:lpstr>微软雅黑</vt:lpstr>
      <vt:lpstr>华文中宋</vt:lpstr>
      <vt:lpstr>-apple-system</vt:lpstr>
      <vt:lpstr>Calibri</vt:lpstr>
      <vt:lpstr>Arial</vt:lpstr>
      <vt:lpstr>汉仪旗黑</vt:lpstr>
      <vt:lpstr>宋体</vt:lpstr>
      <vt:lpstr>Arial Unicode MS</vt:lpstr>
      <vt:lpstr>等线 Light</vt:lpstr>
      <vt:lpstr>汉仪中等线KW</vt:lpstr>
      <vt:lpstr>等线</vt:lpstr>
      <vt:lpstr>Malgun Gothic</vt:lpstr>
      <vt:lpstr>Apple SD Gothic Neo</vt:lpstr>
      <vt:lpstr>华文宋体</vt:lpstr>
      <vt:lpstr>Thonburi</vt:lpstr>
      <vt:lpstr>Helvetica Neue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吴 铭英</dc:creator>
  <cp:lastModifiedBy>kakawu</cp:lastModifiedBy>
  <cp:revision>437</cp:revision>
  <dcterms:created xsi:type="dcterms:W3CDTF">2021-08-31T08:15:54Z</dcterms:created>
  <dcterms:modified xsi:type="dcterms:W3CDTF">2021-08-31T08:15:54Z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2052-3.8.0.6081</vt:lpwstr>
  </property>
</Properties>
</file>